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334" r:id="rId4"/>
    <p:sldId id="336" r:id="rId5"/>
    <p:sldId id="337" r:id="rId6"/>
    <p:sldId id="335" r:id="rId7"/>
    <p:sldId id="258" r:id="rId8"/>
    <p:sldId id="260" r:id="rId9"/>
    <p:sldId id="265" r:id="rId10"/>
    <p:sldId id="266" r:id="rId11"/>
    <p:sldId id="261" r:id="rId12"/>
    <p:sldId id="262" r:id="rId13"/>
    <p:sldId id="263" r:id="rId14"/>
    <p:sldId id="267" r:id="rId15"/>
    <p:sldId id="268" r:id="rId16"/>
    <p:sldId id="271" r:id="rId17"/>
    <p:sldId id="338" r:id="rId18"/>
    <p:sldId id="272" r:id="rId19"/>
    <p:sldId id="274" r:id="rId20"/>
    <p:sldId id="278" r:id="rId21"/>
    <p:sldId id="339" r:id="rId22"/>
    <p:sldId id="280" r:id="rId23"/>
    <p:sldId id="281" r:id="rId24"/>
    <p:sldId id="282" r:id="rId25"/>
    <p:sldId id="283" r:id="rId26"/>
    <p:sldId id="284" r:id="rId27"/>
    <p:sldId id="285" r:id="rId28"/>
    <p:sldId id="295" r:id="rId29"/>
    <p:sldId id="296" r:id="rId30"/>
    <p:sldId id="298" r:id="rId31"/>
    <p:sldId id="297" r:id="rId32"/>
    <p:sldId id="342" r:id="rId33"/>
    <p:sldId id="259" r:id="rId34"/>
    <p:sldId id="291" r:id="rId35"/>
    <p:sldId id="292" r:id="rId36"/>
    <p:sldId id="309" r:id="rId37"/>
    <p:sldId id="331" r:id="rId38"/>
    <p:sldId id="341" r:id="rId39"/>
    <p:sldId id="34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2349" autoAdjust="0"/>
  </p:normalViewPr>
  <p:slideViewPr>
    <p:cSldViewPr>
      <p:cViewPr varScale="1">
        <p:scale>
          <a:sx n="71" d="100"/>
          <a:sy n="71" d="100"/>
        </p:scale>
        <p:origin x="114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3DD774-9593-4B49-80D6-71B831BF1EC7}" type="datetimeFigureOut">
              <a:rPr lang="en-US" smtClean="0"/>
              <a:pPr/>
              <a:t>12/20/2020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8C28E4-13F0-477F-9C39-0A6792FB502B}" type="slidenum">
              <a:rPr lang="en-US" smtClean="0"/>
              <a:pPr/>
              <a:t>‹#›</a:t>
            </a:fld>
            <a:endParaRPr lang="en-US"/>
          </a:p>
        </p:txBody>
      </p:sp>
    </p:spTree>
    <p:extLst>
      <p:ext uri="{BB962C8B-B14F-4D97-AF65-F5344CB8AC3E}">
        <p14:creationId xmlns:p14="http://schemas.microsoft.com/office/powerpoint/2010/main" val="341450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Attribute values of features are either qualitative or quantitative. Data scales are: </a:t>
            </a:r>
          </a:p>
          <a:p>
            <a:r>
              <a:rPr lang="en-US" b="1" i="1" dirty="0" smtClean="0"/>
              <a:t>nominal</a:t>
            </a:r>
            <a:r>
              <a:rPr lang="en-US" i="1" dirty="0" smtClean="0"/>
              <a:t>:	Qualitative </a:t>
            </a:r>
            <a:r>
              <a:rPr lang="en-US" dirty="0" smtClean="0"/>
              <a:t>attribute values are different in nature, without one aspect being more important than another (e.g. forms of land use).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smtClean="0"/>
              <a:t>ordinal</a:t>
            </a:r>
            <a:r>
              <a:rPr lang="en-US" sz="1200" i="1" dirty="0" smtClean="0"/>
              <a:t>:	Qualitative </a:t>
            </a:r>
            <a:r>
              <a:rPr lang="en-US" sz="1200" dirty="0" smtClean="0"/>
              <a:t>attribute values are different from each other, but there is one </a:t>
            </a:r>
            <a:r>
              <a:rPr lang="en-US" sz="1200" dirty="0" err="1" smtClean="0"/>
              <a:t>singleway</a:t>
            </a:r>
            <a:r>
              <a:rPr lang="en-US" sz="1200" dirty="0" smtClean="0"/>
              <a:t> to order them, as some are more important/intense than others (e.g. importance of roads).</a:t>
            </a:r>
          </a:p>
          <a:p>
            <a:r>
              <a:rPr lang="en-US" sz="1200" b="1" i="1" dirty="0" smtClean="0"/>
              <a:t>interval</a:t>
            </a:r>
            <a:r>
              <a:rPr lang="en-US" sz="1200" i="1" dirty="0" smtClean="0"/>
              <a:t>:	Quantitative </a:t>
            </a:r>
            <a:r>
              <a:rPr lang="en-US" sz="1200" dirty="0" smtClean="0"/>
              <a:t>attribute values are different and can be ordered. The distance between individual measurements can be determined (e.g. Celsius temperature scale).</a:t>
            </a:r>
          </a:p>
          <a:p>
            <a:r>
              <a:rPr lang="en-US" sz="1200" b="1" i="1" dirty="0" smtClean="0"/>
              <a:t>ratio</a:t>
            </a:r>
            <a:r>
              <a:rPr lang="en-US" sz="1200" i="1" dirty="0" smtClean="0"/>
              <a:t>:	Quantitative </a:t>
            </a:r>
            <a:r>
              <a:rPr lang="en-US" sz="1200" dirty="0" smtClean="0"/>
              <a:t>attribute values are different and can be ordered. Distances between individual measurements can be determined and these individual measurements can be related	to each other. They also have an absolute zero (e.g. number of visitors).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8C28E4-13F0-477F-9C39-0A6792FB502B}" type="slidenum">
              <a:rPr lang="en-US" smtClean="0"/>
              <a:pPr/>
              <a:t>16</a:t>
            </a:fld>
            <a:endParaRPr lang="en-US"/>
          </a:p>
        </p:txBody>
      </p:sp>
    </p:spTree>
    <p:extLst>
      <p:ext uri="{BB962C8B-B14F-4D97-AF65-F5344CB8AC3E}">
        <p14:creationId xmlns:p14="http://schemas.microsoft.com/office/powerpoint/2010/main" val="252782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8C28E4-13F0-477F-9C39-0A6792FB502B}" type="slidenum">
              <a:rPr lang="en-US" smtClean="0"/>
              <a:pPr/>
              <a:t>36</a:t>
            </a:fld>
            <a:endParaRPr lang="en-US"/>
          </a:p>
        </p:txBody>
      </p:sp>
    </p:spTree>
    <p:extLst>
      <p:ext uri="{BB962C8B-B14F-4D97-AF65-F5344CB8AC3E}">
        <p14:creationId xmlns:p14="http://schemas.microsoft.com/office/powerpoint/2010/main" val="397993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0EF45-2909-49C4-ACF7-38B2E997119E}"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C7BDED-0AAA-4649-94BE-0E5DA0953E72}"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FFCF64-1E62-441F-9C48-5FCBA034106D}"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777F8-9B9B-4F51-A7A9-571AF097E4F5}"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943D97-BC97-44A4-A310-12A8CFADFFB1}" type="datetime1">
              <a:rPr lang="en-US" smtClean="0"/>
              <a:t>12/20/2020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57973-E459-495D-A4F3-76415A1ED680}"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7838CD-B8DB-4A88-81CD-837C7CD69E56}" type="datetime1">
              <a:rPr lang="en-US" smtClean="0"/>
              <a:t>12/20/2020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E253F2-AAE4-4F9B-83B6-FF785B41B466}" type="datetime1">
              <a:rPr lang="en-US" smtClean="0"/>
              <a:t>12/20/2020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DF180B-A8D1-4C99-9E13-4909CDA78E49}" type="datetime1">
              <a:rPr lang="en-US" smtClean="0"/>
              <a:t>12/20/2020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9467B-540E-4221-B829-576E65E70A33}"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718D4A-CE13-416E-93AD-43B18B9DBCC2}" type="datetime1">
              <a:rPr lang="en-US" smtClean="0"/>
              <a:t>12/20/2020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B64BD-BDAA-4A30-8DCA-58A5D2DCB650}" type="datetime1">
              <a:rPr lang="en-US" smtClean="0"/>
              <a:t>12/20/2020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26632"/>
            <a:ext cx="7772400" cy="2533650"/>
          </a:xfrm>
        </p:spPr>
        <p:txBody>
          <a:bodyPr>
            <a:noAutofit/>
          </a:bodyPr>
          <a:lstStyle/>
          <a:p>
            <a:r>
              <a:rPr lang="en-US" sz="7200" b="1" dirty="0" smtClean="0">
                <a:solidFill>
                  <a:schemeClr val="tx2"/>
                </a:solidFill>
                <a:latin typeface="Cambria" panose="02040503050406030204" pitchFamily="18" charset="0"/>
                <a:ea typeface="Cambria" panose="02040503050406030204" pitchFamily="18" charset="0"/>
              </a:rPr>
              <a:t>GIS Output</a:t>
            </a:r>
            <a:endParaRPr lang="en-US" sz="7200" dirty="0">
              <a:solidFill>
                <a:schemeClr val="tx2"/>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lstStyle/>
          <a:p>
            <a:pPr>
              <a:defRPr/>
            </a:pPr>
            <a:r>
              <a:rPr lang="en-US" sz="3200" dirty="0" smtClean="0">
                <a:solidFill>
                  <a:srgbClr val="0000CC"/>
                </a:solidFill>
                <a:latin typeface="Book Antiqua" pitchFamily="18" charset="0"/>
                <a:ea typeface="+mn-ea"/>
                <a:cs typeface="+mn-cs"/>
              </a:rPr>
              <a:t>How to say what to whom and is it effective?</a:t>
            </a:r>
          </a:p>
        </p:txBody>
      </p:sp>
      <p:pic>
        <p:nvPicPr>
          <p:cNvPr id="353283" name="Picture 2"/>
          <p:cNvPicPr>
            <a:picLocks noGrp="1" noChangeAspect="1" noChangeArrowheads="1"/>
          </p:cNvPicPr>
          <p:nvPr>
            <p:ph idx="1"/>
          </p:nvPr>
        </p:nvPicPr>
        <p:blipFill>
          <a:blip r:embed="rId2"/>
          <a:srcRect l="23694" t="28622" r="19484" b="9084"/>
          <a:stretch>
            <a:fillRect/>
          </a:stretch>
        </p:blipFill>
        <p:spPr>
          <a:xfrm>
            <a:off x="672611" y="1163597"/>
            <a:ext cx="7951177" cy="5446794"/>
          </a:xfr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4F4BE044-8972-4265-B3F4-EE34AE389965}" type="slidenum">
              <a:rPr lang="en-US"/>
              <a:pPr/>
              <a:t>11</a:t>
            </a:fld>
            <a:endParaRPr lang="en-US"/>
          </a:p>
        </p:txBody>
      </p:sp>
      <p:sp>
        <p:nvSpPr>
          <p:cNvPr id="294914" name="Rectangle 2"/>
          <p:cNvSpPr>
            <a:spLocks noChangeArrowheads="1"/>
          </p:cNvSpPr>
          <p:nvPr/>
        </p:nvSpPr>
        <p:spPr bwMode="auto">
          <a:xfrm>
            <a:off x="1295400" y="228600"/>
            <a:ext cx="7162800" cy="762000"/>
          </a:xfrm>
          <a:prstGeom prst="rect">
            <a:avLst/>
          </a:prstGeom>
          <a:solidFill>
            <a:schemeClr val="bg1"/>
          </a:solidFill>
          <a:ln w="9525">
            <a:solidFill>
              <a:schemeClr val="bg1"/>
            </a:solidFill>
            <a:miter lim="800000"/>
            <a:headEnd/>
            <a:tailEnd/>
          </a:ln>
          <a:effectLst/>
        </p:spPr>
        <p:txBody>
          <a:bodyPr lIns="92075" tIns="46038" rIns="92075" bIns="46038" anchor="ctr"/>
          <a:lstStyle/>
          <a:p>
            <a:pPr eaLnBrk="0" hangingPunct="0"/>
            <a:r>
              <a:rPr lang="en-US" sz="3600" b="1" dirty="0">
                <a:solidFill>
                  <a:schemeClr val="accent1">
                    <a:lumMod val="75000"/>
                  </a:schemeClr>
                </a:solidFill>
                <a:latin typeface="Book Antiqua" pitchFamily="18" charset="0"/>
              </a:rPr>
              <a:t>Map design</a:t>
            </a:r>
          </a:p>
        </p:txBody>
      </p:sp>
      <p:sp>
        <p:nvSpPr>
          <p:cNvPr id="294915" name="Rectangle 3"/>
          <p:cNvSpPr>
            <a:spLocks noChangeArrowheads="1"/>
          </p:cNvSpPr>
          <p:nvPr/>
        </p:nvSpPr>
        <p:spPr bwMode="auto">
          <a:xfrm>
            <a:off x="381000" y="1066800"/>
            <a:ext cx="8458200" cy="5638800"/>
          </a:xfrm>
          <a:prstGeom prst="rect">
            <a:avLst/>
          </a:prstGeom>
          <a:solidFill>
            <a:schemeClr val="bg1"/>
          </a:solidFill>
          <a:ln w="9525">
            <a:noFill/>
            <a:miter lim="800000"/>
            <a:headEnd/>
            <a:tailEnd/>
          </a:ln>
          <a:effectLst/>
        </p:spPr>
        <p:txBody>
          <a:bodyPr lIns="92075" tIns="46038" rIns="92075" bIns="46038"/>
          <a:lstStyle/>
          <a:p>
            <a:pPr marL="457200" indent="-457200" eaLnBrk="0" hangingPunct="0">
              <a:spcBef>
                <a:spcPct val="20000"/>
              </a:spcBef>
              <a:buClr>
                <a:schemeClr val="accent1">
                  <a:lumMod val="75000"/>
                </a:schemeClr>
              </a:buClr>
              <a:buFont typeface="Arial" panose="020B0604020202020204" pitchFamily="34" charset="0"/>
              <a:buChar char="•"/>
            </a:pPr>
            <a:r>
              <a:rPr lang="en-GB" sz="2800" dirty="0">
                <a:latin typeface="+mj-lt"/>
              </a:rPr>
              <a:t>Map design is a visual plan to achieve a goal. The purpose of a map design  is to </a:t>
            </a:r>
            <a:r>
              <a:rPr lang="en-GB" sz="2800" b="1" dirty="0">
                <a:latin typeface="+mj-lt"/>
              </a:rPr>
              <a:t>enhance map communication</a:t>
            </a:r>
            <a:r>
              <a:rPr lang="en-GB" sz="2800" dirty="0">
                <a:latin typeface="+mj-lt"/>
              </a:rPr>
              <a:t>.</a:t>
            </a:r>
          </a:p>
          <a:p>
            <a:pPr marL="457200" indent="-457200" eaLnBrk="0" hangingPunct="0">
              <a:spcBef>
                <a:spcPct val="20000"/>
              </a:spcBef>
              <a:buClr>
                <a:schemeClr val="accent1">
                  <a:lumMod val="75000"/>
                </a:schemeClr>
              </a:buClr>
              <a:buFont typeface="Arial" panose="020B0604020202020204" pitchFamily="34" charset="0"/>
              <a:buChar char="•"/>
            </a:pPr>
            <a:r>
              <a:rPr lang="en-GB" sz="2800" dirty="0">
                <a:latin typeface="+mj-lt"/>
              </a:rPr>
              <a:t>A well designed map is </a:t>
            </a:r>
            <a:r>
              <a:rPr lang="en-GB" sz="2800" b="1" dirty="0">
                <a:latin typeface="+mj-lt"/>
              </a:rPr>
              <a:t>balanced and interesting</a:t>
            </a:r>
            <a:r>
              <a:rPr lang="en-GB" sz="2800" dirty="0">
                <a:latin typeface="+mj-lt"/>
              </a:rPr>
              <a:t> to look and can help to </a:t>
            </a:r>
            <a:r>
              <a:rPr lang="en-GB" sz="2800" b="1" dirty="0">
                <a:latin typeface="+mj-lt"/>
              </a:rPr>
              <a:t>communicate</a:t>
            </a:r>
            <a:r>
              <a:rPr lang="en-GB" sz="2800" dirty="0">
                <a:latin typeface="+mj-lt"/>
              </a:rPr>
              <a:t> the spatial information to the map reader, where as a poorly designed map can confuse the map reader and even distort the information intended by the map maker.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EE7E1FDC-DAEC-4964-891D-68B45B03EABA}" type="slidenum">
              <a:rPr lang="en-US"/>
              <a:pPr/>
              <a:t>12</a:t>
            </a:fld>
            <a:endParaRPr lang="en-US"/>
          </a:p>
        </p:txBody>
      </p:sp>
      <p:sp>
        <p:nvSpPr>
          <p:cNvPr id="245762" name="Rectangle 2"/>
          <p:cNvSpPr>
            <a:spLocks noChangeArrowheads="1"/>
          </p:cNvSpPr>
          <p:nvPr/>
        </p:nvSpPr>
        <p:spPr bwMode="auto">
          <a:xfrm>
            <a:off x="1676400" y="101600"/>
            <a:ext cx="7162800" cy="609600"/>
          </a:xfrm>
          <a:prstGeom prst="rect">
            <a:avLst/>
          </a:prstGeom>
          <a:solidFill>
            <a:schemeClr val="bg1"/>
          </a:solidFill>
          <a:ln w="9525">
            <a:noFill/>
            <a:miter lim="800000"/>
            <a:headEnd/>
            <a:tailEnd/>
          </a:ln>
          <a:effectLst/>
        </p:spPr>
        <p:txBody>
          <a:bodyPr lIns="92075" tIns="46038" rIns="92075" bIns="46038" anchor="ctr"/>
          <a:lstStyle/>
          <a:p>
            <a:pPr eaLnBrk="0" hangingPunct="0"/>
            <a:r>
              <a:rPr lang="en-US" sz="3600" b="1" dirty="0">
                <a:solidFill>
                  <a:schemeClr val="accent1">
                    <a:lumMod val="75000"/>
                  </a:schemeClr>
                </a:solidFill>
                <a:latin typeface="Book Antiqua" pitchFamily="18" charset="0"/>
              </a:rPr>
              <a:t>Map design</a:t>
            </a:r>
          </a:p>
        </p:txBody>
      </p:sp>
      <p:sp>
        <p:nvSpPr>
          <p:cNvPr id="245763" name="Rectangle 3"/>
          <p:cNvSpPr>
            <a:spLocks noChangeArrowheads="1"/>
          </p:cNvSpPr>
          <p:nvPr/>
        </p:nvSpPr>
        <p:spPr bwMode="auto">
          <a:xfrm>
            <a:off x="152400" y="685800"/>
            <a:ext cx="8839200" cy="6096000"/>
          </a:xfrm>
          <a:prstGeom prst="rect">
            <a:avLst/>
          </a:prstGeom>
          <a:solidFill>
            <a:schemeClr val="bg1"/>
          </a:solidFill>
          <a:ln w="9525">
            <a:noFill/>
            <a:miter lim="800000"/>
            <a:headEnd/>
            <a:tailEnd/>
          </a:ln>
          <a:effectLst/>
        </p:spPr>
        <p:txBody>
          <a:bodyPr lIns="92075" tIns="46038" rIns="92075" bIns="46038"/>
          <a:lstStyle/>
          <a:p>
            <a:pPr marL="342900" indent="-342900"/>
            <a:r>
              <a:rPr lang="en-GB" sz="2800" dirty="0">
                <a:latin typeface="+mj-lt"/>
              </a:rPr>
              <a:t>The map designer must design a map that must be simple, appropriateness and pleasing appearance and should  </a:t>
            </a:r>
            <a:r>
              <a:rPr lang="en-US" sz="2800" dirty="0">
                <a:latin typeface="+mj-lt"/>
              </a:rPr>
              <a:t>consider the following issues carefully; </a:t>
            </a:r>
          </a:p>
          <a:p>
            <a:pPr marL="342900" indent="-342900" eaLnBrk="0" hangingPunct="0">
              <a:spcBef>
                <a:spcPct val="20000"/>
              </a:spcBef>
              <a:buClr>
                <a:srgbClr val="FF3300"/>
              </a:buClr>
              <a:buFont typeface="Wingdings" pitchFamily="2" charset="2"/>
              <a:buChar char="§"/>
            </a:pPr>
            <a:r>
              <a:rPr lang="en-US" sz="2800" dirty="0">
                <a:latin typeface="+mj-lt"/>
              </a:rPr>
              <a:t>Why are you making map? Prior to making a map, </a:t>
            </a:r>
            <a:r>
              <a:rPr lang="en-US" sz="2800" b="1" dirty="0">
                <a:latin typeface="+mj-lt"/>
              </a:rPr>
              <a:t>clarify your purpose</a:t>
            </a:r>
            <a:r>
              <a:rPr lang="en-US" sz="2800" dirty="0">
                <a:latin typeface="+mj-lt"/>
              </a:rPr>
              <a:t>. </a:t>
            </a:r>
            <a:r>
              <a:rPr lang="en-GB" sz="2800" dirty="0">
                <a:latin typeface="+mj-lt"/>
              </a:rPr>
              <a:t>The purpose determines what features are included and how they are represented.</a:t>
            </a:r>
          </a:p>
          <a:p>
            <a:pPr marL="342900" indent="-342900" eaLnBrk="0" hangingPunct="0">
              <a:spcBef>
                <a:spcPct val="20000"/>
              </a:spcBef>
              <a:buClr>
                <a:srgbClr val="FF3300"/>
              </a:buClr>
              <a:buFont typeface="Wingdings" pitchFamily="2" charset="2"/>
              <a:buChar char="§"/>
            </a:pPr>
            <a:r>
              <a:rPr lang="en-US" sz="2800" dirty="0">
                <a:latin typeface="+mj-lt"/>
              </a:rPr>
              <a:t>Who are your </a:t>
            </a:r>
            <a:r>
              <a:rPr lang="en-US" sz="2800" b="1" dirty="0">
                <a:latin typeface="+mj-lt"/>
              </a:rPr>
              <a:t>map audience</a:t>
            </a:r>
            <a:r>
              <a:rPr lang="en-US" sz="2800" dirty="0">
                <a:latin typeface="+mj-lt"/>
              </a:rPr>
              <a:t>? </a:t>
            </a:r>
            <a:r>
              <a:rPr lang="en-GB" sz="2800" dirty="0">
                <a:latin typeface="+mj-lt"/>
              </a:rPr>
              <a:t>The map designer and the map user mostly will be different people, and the map user is not necessarily familiar with the information in the GIS - “the data behind the maps.”</a:t>
            </a:r>
            <a:r>
              <a:rPr lang="en-US" sz="2800" dirty="0">
                <a:latin typeface="+mj-lt"/>
              </a:rPr>
              <a:t> Knowing the intended audience for your map will help you design it.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10A9DE74-3618-450B-97D3-CB409E266724}" type="slidenum">
              <a:rPr lang="en-US"/>
              <a:pPr/>
              <a:t>13</a:t>
            </a:fld>
            <a:endParaRPr lang="en-US"/>
          </a:p>
        </p:txBody>
      </p:sp>
      <p:sp>
        <p:nvSpPr>
          <p:cNvPr id="299010" name="Rectangle 2"/>
          <p:cNvSpPr>
            <a:spLocks noChangeArrowheads="1"/>
          </p:cNvSpPr>
          <p:nvPr/>
        </p:nvSpPr>
        <p:spPr bwMode="auto">
          <a:xfrm>
            <a:off x="1295400" y="76200"/>
            <a:ext cx="7162800" cy="609600"/>
          </a:xfrm>
          <a:prstGeom prst="rect">
            <a:avLst/>
          </a:prstGeom>
          <a:solidFill>
            <a:schemeClr val="bg1"/>
          </a:solidFill>
          <a:ln w="9525">
            <a:noFill/>
            <a:miter lim="800000"/>
            <a:headEnd/>
            <a:tailEnd/>
          </a:ln>
          <a:effectLst/>
        </p:spPr>
        <p:txBody>
          <a:bodyPr lIns="92075" tIns="46038" rIns="92075" bIns="46038" anchor="ctr"/>
          <a:lstStyle/>
          <a:p>
            <a:pPr eaLnBrk="0" hangingPunct="0"/>
            <a:r>
              <a:rPr lang="en-US" sz="3600" b="1">
                <a:solidFill>
                  <a:srgbClr val="0000CC"/>
                </a:solidFill>
                <a:latin typeface="Book Antiqua" pitchFamily="18" charset="0"/>
              </a:rPr>
              <a:t>Map design</a:t>
            </a:r>
          </a:p>
        </p:txBody>
      </p:sp>
      <p:sp>
        <p:nvSpPr>
          <p:cNvPr id="299011" name="Rectangle 3"/>
          <p:cNvSpPr>
            <a:spLocks noChangeArrowheads="1"/>
          </p:cNvSpPr>
          <p:nvPr/>
        </p:nvSpPr>
        <p:spPr bwMode="auto">
          <a:xfrm>
            <a:off x="1295400" y="838200"/>
            <a:ext cx="7696200" cy="5943600"/>
          </a:xfrm>
          <a:prstGeom prst="rect">
            <a:avLst/>
          </a:prstGeom>
          <a:solidFill>
            <a:schemeClr val="bg1"/>
          </a:solidFill>
          <a:ln w="9525">
            <a:noFill/>
            <a:miter lim="800000"/>
            <a:headEnd/>
            <a:tailEnd/>
          </a:ln>
          <a:effectLst/>
        </p:spPr>
        <p:txBody>
          <a:bodyPr lIns="92075" tIns="46038" rIns="92075" bIns="46038"/>
          <a:lstStyle/>
          <a:p>
            <a:pPr marL="342900" indent="-342900">
              <a:buClr>
                <a:srgbClr val="FF3300"/>
              </a:buClr>
              <a:buFont typeface="Wingdings" pitchFamily="2" charset="2"/>
              <a:buChar char="§"/>
            </a:pPr>
            <a:r>
              <a:rPr lang="en-US" sz="2800">
                <a:latin typeface="Book Antiqua" pitchFamily="18" charset="0"/>
              </a:rPr>
              <a:t>What is the final medium of your map? </a:t>
            </a:r>
            <a:r>
              <a:rPr lang="en-US" sz="2800" i="1">
                <a:latin typeface="Book Antiqua" pitchFamily="18" charset="0"/>
              </a:rPr>
              <a:t>The final form of your map –paper, computer monitor (projector), or web will  affect its design</a:t>
            </a:r>
            <a:r>
              <a:rPr lang="en-US" sz="2800">
                <a:latin typeface="Book Antiqua" pitchFamily="18" charset="0"/>
              </a:rPr>
              <a:t>.</a:t>
            </a:r>
          </a:p>
          <a:p>
            <a:pPr marL="342900" indent="-342900" eaLnBrk="0" hangingPunct="0">
              <a:spcBef>
                <a:spcPct val="20000"/>
              </a:spcBef>
              <a:buClr>
                <a:srgbClr val="FF3300"/>
              </a:buClr>
              <a:buFont typeface="Wingdings" pitchFamily="2" charset="2"/>
              <a:buChar char="§"/>
            </a:pPr>
            <a:r>
              <a:rPr lang="en-US" sz="2800">
                <a:latin typeface="Book Antiqua" pitchFamily="18" charset="0"/>
              </a:rPr>
              <a:t>Evaluate your map: </a:t>
            </a:r>
            <a:r>
              <a:rPr lang="en-US" sz="2800" i="1">
                <a:latin typeface="Book Antiqua" pitchFamily="18" charset="0"/>
              </a:rPr>
              <a:t>Evaluation plays a useful role in making maps.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152400"/>
            <a:ext cx="8229600" cy="1143000"/>
          </a:xfrm>
        </p:spPr>
        <p:txBody>
          <a:bodyPr/>
          <a:lstStyle/>
          <a:p>
            <a:pPr>
              <a:defRPr/>
            </a:pPr>
            <a:r>
              <a:rPr lang="en-US" sz="3200" b="1" dirty="0" smtClean="0">
                <a:solidFill>
                  <a:schemeClr val="accent1">
                    <a:lumMod val="75000"/>
                  </a:schemeClr>
                </a:solidFill>
                <a:latin typeface="Book Antiqua" pitchFamily="18" charset="0"/>
                <a:ea typeface="+mn-ea"/>
                <a:cs typeface="+mn-cs"/>
              </a:rPr>
              <a:t>Basic Spatial components</a:t>
            </a:r>
          </a:p>
        </p:txBody>
      </p:sp>
      <p:pic>
        <p:nvPicPr>
          <p:cNvPr id="354307" name="Picture 2"/>
          <p:cNvPicPr>
            <a:picLocks noGrp="1" noChangeAspect="1" noChangeArrowheads="1"/>
          </p:cNvPicPr>
          <p:nvPr>
            <p:ph idx="1"/>
          </p:nvPr>
        </p:nvPicPr>
        <p:blipFill>
          <a:blip r:embed="rId2"/>
          <a:srcRect l="23692" t="28622" r="25798" b="10768"/>
          <a:stretch>
            <a:fillRect/>
          </a:stretch>
        </p:blipFill>
        <p:spPr>
          <a:xfrm>
            <a:off x="914400" y="1387475"/>
            <a:ext cx="7112000" cy="5334000"/>
          </a:xfr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1057"/>
            <a:ext cx="8229600" cy="1143000"/>
          </a:xfrm>
        </p:spPr>
        <p:txBody>
          <a:bodyPr/>
          <a:lstStyle/>
          <a:p>
            <a:pPr>
              <a:defRPr/>
            </a:pPr>
            <a:r>
              <a:rPr lang="en-US" sz="3200" b="1" dirty="0" err="1" smtClean="0">
                <a:solidFill>
                  <a:schemeClr val="accent1">
                    <a:lumMod val="75000"/>
                  </a:schemeClr>
                </a:solidFill>
                <a:latin typeface="Book Antiqua" pitchFamily="18" charset="0"/>
                <a:ea typeface="+mn-ea"/>
                <a:cs typeface="+mn-cs"/>
              </a:rPr>
              <a:t>Bertin’s</a:t>
            </a:r>
            <a:r>
              <a:rPr lang="en-US" sz="3200" b="1" dirty="0" smtClean="0">
                <a:solidFill>
                  <a:schemeClr val="accent1">
                    <a:lumMod val="75000"/>
                  </a:schemeClr>
                </a:solidFill>
                <a:latin typeface="Book Antiqua" pitchFamily="18" charset="0"/>
                <a:ea typeface="+mn-ea"/>
                <a:cs typeface="+mn-cs"/>
              </a:rPr>
              <a:t> visual variables (1967)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7" name="Picture 6"/>
          <p:cNvPicPr>
            <a:picLocks noChangeAspect="1"/>
          </p:cNvPicPr>
          <p:nvPr/>
        </p:nvPicPr>
        <p:blipFill>
          <a:blip r:embed="rId2"/>
          <a:stretch>
            <a:fillRect/>
          </a:stretch>
        </p:blipFill>
        <p:spPr>
          <a:xfrm>
            <a:off x="490538" y="919737"/>
            <a:ext cx="8196262" cy="543661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Perception properties and visual variables</a:t>
            </a:r>
          </a:p>
        </p:txBody>
      </p:sp>
      <p:sp>
        <p:nvSpPr>
          <p:cNvPr id="5" name="Content Placeholder 1"/>
          <p:cNvSpPr txBox="1">
            <a:spLocks/>
          </p:cNvSpPr>
          <p:nvPr/>
        </p:nvSpPr>
        <p:spPr bwMode="auto">
          <a:xfrm>
            <a:off x="1524000" y="1295400"/>
            <a:ext cx="5791200" cy="500063"/>
          </a:xfrm>
          <a:prstGeom prst="rect">
            <a:avLst/>
          </a:prstGeom>
          <a:noFill/>
          <a:ln w="9525">
            <a:noFill/>
            <a:miter lim="800000"/>
            <a:headEnd/>
            <a:tailEnd/>
          </a:ln>
        </p:spPr>
        <p:txBody>
          <a:bodyPr>
            <a:normAutofit fontScale="92500" lnSpcReduction="20000"/>
          </a:bodyPr>
          <a:lstStyle/>
          <a:p>
            <a:pPr marL="365760" indent="-256032" algn="ctr" fontAlgn="auto">
              <a:spcBef>
                <a:spcPct val="20000"/>
              </a:spcBef>
              <a:spcAft>
                <a:spcPts val="0"/>
              </a:spcAft>
              <a:buFont typeface="Wingdings 3"/>
              <a:buNone/>
              <a:defRPr/>
            </a:pPr>
            <a:endParaRPr lang="en-US" sz="3200" dirty="0">
              <a:latin typeface="+mn-lt"/>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6" name="Picture 5"/>
          <p:cNvPicPr>
            <a:picLocks noChangeAspect="1"/>
          </p:cNvPicPr>
          <p:nvPr/>
        </p:nvPicPr>
        <p:blipFill>
          <a:blip r:embed="rId3"/>
          <a:stretch>
            <a:fillRect/>
          </a:stretch>
        </p:blipFill>
        <p:spPr>
          <a:xfrm>
            <a:off x="762000" y="1083876"/>
            <a:ext cx="7239000" cy="562489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95600"/>
            <a:ext cx="8229600" cy="838200"/>
          </a:xfrm>
        </p:spPr>
        <p:txBody>
          <a:bodyPr>
            <a:normAutofit/>
          </a:bodyPr>
          <a:lstStyle/>
          <a:p>
            <a:pPr marL="0" indent="0" algn="ctr">
              <a:buNone/>
            </a:pPr>
            <a:r>
              <a:rPr lang="en-US" sz="3600" b="1" dirty="0" smtClean="0">
                <a:solidFill>
                  <a:schemeClr val="accent1">
                    <a:lumMod val="75000"/>
                  </a:schemeClr>
                </a:solidFill>
              </a:rPr>
              <a:t>Types of </a:t>
            </a:r>
            <a:r>
              <a:rPr lang="en-US" sz="3600" b="1" dirty="0" smtClean="0">
                <a:solidFill>
                  <a:schemeClr val="accent1">
                    <a:lumMod val="75000"/>
                  </a:schemeClr>
                </a:solidFill>
              </a:rPr>
              <a:t>Visualizations</a:t>
            </a:r>
            <a:endParaRPr lang="en-US" sz="3600"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90040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l="42188" t="20235" r="15625" b="14766"/>
          <a:stretch>
            <a:fillRect/>
          </a:stretch>
        </p:blipFill>
        <p:spPr>
          <a:xfrm>
            <a:off x="4724400" y="1574800"/>
            <a:ext cx="4039807" cy="3889904"/>
          </a:xfrm>
          <a:prstGeom prst="rect">
            <a:avLst/>
          </a:prstGeom>
        </p:spPr>
      </p:pic>
      <p:sp>
        <p:nvSpPr>
          <p:cNvPr id="359426" name="Content Placeholder 1"/>
          <p:cNvSpPr>
            <a:spLocks noGrp="1"/>
          </p:cNvSpPr>
          <p:nvPr>
            <p:ph idx="1"/>
          </p:nvPr>
        </p:nvSpPr>
        <p:spPr>
          <a:xfrm>
            <a:off x="457200" y="1600200"/>
            <a:ext cx="4419600" cy="4525963"/>
          </a:xfrm>
        </p:spPr>
        <p:txBody>
          <a:bodyPr>
            <a:normAutofit lnSpcReduction="10000"/>
          </a:bodyPr>
          <a:lstStyle/>
          <a:p>
            <a:r>
              <a:rPr lang="en-US" sz="2400" dirty="0" smtClean="0"/>
              <a:t>Also called Mosaic maps </a:t>
            </a:r>
          </a:p>
          <a:p>
            <a:r>
              <a:rPr lang="en-US" sz="2400" dirty="0" smtClean="0"/>
              <a:t>Greek words</a:t>
            </a:r>
          </a:p>
          <a:p>
            <a:r>
              <a:rPr lang="en-US" sz="2400" dirty="0" err="1" smtClean="0"/>
              <a:t>Choros</a:t>
            </a:r>
            <a:r>
              <a:rPr lang="en-US" sz="2400" dirty="0" smtClean="0"/>
              <a:t> = Area; Chroma= Color</a:t>
            </a:r>
          </a:p>
          <a:p>
            <a:r>
              <a:rPr lang="en-US" sz="2400" dirty="0" smtClean="0"/>
              <a:t>Shows nominal values for area through different colors</a:t>
            </a:r>
          </a:p>
          <a:p>
            <a:r>
              <a:rPr lang="en-US" sz="2400" dirty="0" smtClean="0"/>
              <a:t>The map readers get impression of nominal, qualitative differences</a:t>
            </a:r>
          </a:p>
          <a:p>
            <a:r>
              <a:rPr lang="en-US" sz="2400" dirty="0" smtClean="0"/>
              <a:t>This type of map can be prepared easily by using different colors or black and white pattern</a:t>
            </a:r>
          </a:p>
          <a:p>
            <a:pPr eaLnBrk="1" hangingPunct="1">
              <a:buFont typeface="Wingdings" pitchFamily="2" charset="2"/>
              <a:buChar char="v"/>
            </a:pPr>
            <a:endParaRPr lang="en-US" sz="2800" dirty="0" smtClean="0"/>
          </a:p>
        </p:txBody>
      </p:sp>
      <p:sp>
        <p:nvSpPr>
          <p:cNvPr id="3" name="Title 2"/>
          <p:cNvSpPr>
            <a:spLocks noGrp="1"/>
          </p:cNvSpPr>
          <p:nvPr>
            <p:ph type="title"/>
          </p:nvPr>
        </p:nvSpPr>
        <p:spPr/>
        <p:txBody>
          <a:bodyPr/>
          <a:lstStyle/>
          <a:p>
            <a:pPr eaLnBrk="1" fontAlgn="auto" hangingPunct="1">
              <a:spcAft>
                <a:spcPts val="0"/>
              </a:spcAft>
              <a:defRPr/>
            </a:pPr>
            <a:r>
              <a:rPr lang="en-US" sz="3200" dirty="0" err="1" smtClean="0">
                <a:solidFill>
                  <a:srgbClr val="FF0000"/>
                </a:solidFill>
                <a:latin typeface="Book Antiqua" pitchFamily="18" charset="0"/>
                <a:ea typeface="+mn-ea"/>
                <a:cs typeface="+mn-cs"/>
              </a:rPr>
              <a:t>Choro</a:t>
            </a:r>
            <a:r>
              <a:rPr lang="en-US" sz="3200" dirty="0" err="1" smtClean="0">
                <a:solidFill>
                  <a:srgbClr val="00B050"/>
                </a:solidFill>
                <a:latin typeface="Book Antiqua" pitchFamily="18" charset="0"/>
                <a:ea typeface="+mn-ea"/>
                <a:cs typeface="+mn-cs"/>
              </a:rPr>
              <a:t>chromatic</a:t>
            </a:r>
            <a:r>
              <a:rPr lang="en-US" sz="3200" dirty="0" smtClean="0">
                <a:solidFill>
                  <a:schemeClr val="tx2">
                    <a:lumMod val="75000"/>
                  </a:schemeClr>
                </a:solidFill>
                <a:latin typeface="Book Antiqua" pitchFamily="18" charset="0"/>
                <a:ea typeface="+mn-ea"/>
                <a:cs typeface="+mn-cs"/>
              </a:rPr>
              <a:t> </a:t>
            </a:r>
            <a:r>
              <a:rPr lang="en-US" sz="3200" dirty="0" smtClean="0">
                <a:solidFill>
                  <a:srgbClr val="0070C0"/>
                </a:solidFill>
                <a:latin typeface="Book Antiqua" pitchFamily="18" charset="0"/>
                <a:ea typeface="+mn-ea"/>
                <a:cs typeface="+mn-cs"/>
              </a:rPr>
              <a:t>maps</a:t>
            </a:r>
          </a:p>
        </p:txBody>
      </p:sp>
      <p:sp>
        <p:nvSpPr>
          <p:cNvPr id="4" name="Slide Number Placeholder 3"/>
          <p:cNvSpPr>
            <a:spLocks noGrp="1"/>
          </p:cNvSpPr>
          <p:nvPr>
            <p:ph type="sldNum" sz="quarter" idx="12"/>
          </p:nvPr>
        </p:nvSpPr>
        <p:spPr/>
        <p:txBody>
          <a:bodyPr/>
          <a:lstStyle/>
          <a:p>
            <a:pPr>
              <a:defRPr/>
            </a:pPr>
            <a:fld id="{5D29C301-76E1-4D28-9F87-7FB538DDF69E}" type="slidenum">
              <a:rPr lang="en-US" smtClean="0"/>
              <a:pPr>
                <a:defRPr/>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l="40536" t="18967" r="21747" b="13792"/>
          <a:stretch>
            <a:fillRect/>
          </a:stretch>
        </p:blipFill>
        <p:spPr>
          <a:xfrm>
            <a:off x="4584700" y="922337"/>
            <a:ext cx="4876800" cy="5434013"/>
          </a:xfrm>
          <a:prstGeom prst="rect">
            <a:avLst/>
          </a:prstGeom>
        </p:spPr>
      </p:pic>
      <p:sp>
        <p:nvSpPr>
          <p:cNvPr id="361474" name="Content Placeholder 1"/>
          <p:cNvSpPr>
            <a:spLocks noGrp="1"/>
          </p:cNvSpPr>
          <p:nvPr>
            <p:ph idx="1"/>
          </p:nvPr>
        </p:nvSpPr>
        <p:spPr>
          <a:xfrm>
            <a:off x="152400" y="811212"/>
            <a:ext cx="5016500" cy="5989638"/>
          </a:xfrm>
        </p:spPr>
        <p:txBody>
          <a:bodyPr>
            <a:noAutofit/>
          </a:bodyPr>
          <a:lstStyle/>
          <a:p>
            <a:r>
              <a:rPr lang="en-US" sz="2200" dirty="0" smtClean="0"/>
              <a:t>Greek words</a:t>
            </a:r>
          </a:p>
          <a:p>
            <a:r>
              <a:rPr lang="en-US" sz="2200" dirty="0" smtClean="0"/>
              <a:t> </a:t>
            </a:r>
            <a:r>
              <a:rPr lang="en-US" sz="2200" dirty="0" err="1" smtClean="0"/>
              <a:t>choros</a:t>
            </a:r>
            <a:r>
              <a:rPr lang="en-US" sz="2200" dirty="0" smtClean="0"/>
              <a:t>= area	</a:t>
            </a:r>
            <a:r>
              <a:rPr lang="en-US" sz="2200" dirty="0" err="1" smtClean="0"/>
              <a:t>Plethos</a:t>
            </a:r>
            <a:r>
              <a:rPr lang="en-US" sz="2200" dirty="0" smtClean="0"/>
              <a:t>=Value</a:t>
            </a:r>
          </a:p>
          <a:p>
            <a:r>
              <a:rPr lang="en-US" sz="2200" dirty="0" smtClean="0"/>
              <a:t>Ordinal, interval, relative ratio data in aerial unit can be represented</a:t>
            </a:r>
          </a:p>
          <a:p>
            <a:r>
              <a:rPr lang="en-US" sz="2200" dirty="0" smtClean="0"/>
              <a:t>Values that are used to represent area </a:t>
            </a:r>
          </a:p>
          <a:p>
            <a:r>
              <a:rPr lang="en-US" sz="2200" dirty="0" smtClean="0"/>
              <a:t>The values are calculated for the areas and expressed as a stepped surface, showing a series of discrete values.</a:t>
            </a:r>
          </a:p>
          <a:p>
            <a:r>
              <a:rPr lang="en-US" sz="2200" dirty="0" smtClean="0"/>
              <a:t>As these values are represented through area symbols they can only be relative values.</a:t>
            </a:r>
          </a:p>
          <a:p>
            <a:r>
              <a:rPr lang="en-US" sz="2200" dirty="0"/>
              <a:t>Generally the darker the grey values, the more intense or the higher the densities of the phenomenon.</a:t>
            </a:r>
          </a:p>
          <a:p>
            <a:r>
              <a:rPr lang="en-US" sz="2200" dirty="0" err="1"/>
              <a:t>Eg</a:t>
            </a:r>
            <a:r>
              <a:rPr lang="en-US" sz="2200" dirty="0"/>
              <a:t>: population densities per districts</a:t>
            </a:r>
            <a:r>
              <a:rPr lang="en-US" sz="2200" dirty="0" smtClean="0"/>
              <a:t>,</a:t>
            </a:r>
          </a:p>
          <a:p>
            <a:pPr eaLnBrk="1" hangingPunct="1">
              <a:buFont typeface="Wingdings 3" pitchFamily="18" charset="2"/>
              <a:buNone/>
            </a:pPr>
            <a:endParaRPr lang="en-US" sz="2200" dirty="0" smtClean="0"/>
          </a:p>
          <a:p>
            <a:pPr eaLnBrk="1" hangingPunct="1">
              <a:buFont typeface="Wingdings" pitchFamily="2" charset="2"/>
              <a:buChar char="v"/>
            </a:pPr>
            <a:endParaRPr lang="en-US" sz="2200" dirty="0" smtClean="0"/>
          </a:p>
        </p:txBody>
      </p:sp>
      <p:sp>
        <p:nvSpPr>
          <p:cNvPr id="3" name="Title 2"/>
          <p:cNvSpPr>
            <a:spLocks noGrp="1"/>
          </p:cNvSpPr>
          <p:nvPr>
            <p:ph type="title"/>
          </p:nvPr>
        </p:nvSpPr>
        <p:spPr>
          <a:xfrm>
            <a:off x="469900" y="0"/>
            <a:ext cx="8229600" cy="487362"/>
          </a:xfrm>
        </p:spPr>
        <p:txBody>
          <a:bodyPr>
            <a:noAutofit/>
          </a:bodyPr>
          <a:lstStyle/>
          <a:p>
            <a:pPr eaLnBrk="1" fontAlgn="auto" hangingPunct="1">
              <a:spcAft>
                <a:spcPts val="0"/>
              </a:spcAft>
              <a:defRPr/>
            </a:pPr>
            <a:r>
              <a:rPr lang="en-US" sz="4000" b="1" dirty="0" smtClean="0">
                <a:solidFill>
                  <a:schemeClr val="accent6">
                    <a:lumMod val="50000"/>
                  </a:schemeClr>
                </a:solidFill>
                <a:latin typeface="Book Antiqua" pitchFamily="18" charset="0"/>
                <a:ea typeface="+mn-ea"/>
                <a:cs typeface="+mn-cs"/>
              </a:rPr>
              <a:t>Choro</a:t>
            </a:r>
            <a:r>
              <a:rPr lang="en-US" sz="4000" b="1" dirty="0" smtClean="0">
                <a:solidFill>
                  <a:schemeClr val="accent6">
                    <a:lumMod val="75000"/>
                  </a:schemeClr>
                </a:solidFill>
                <a:latin typeface="Book Antiqua" pitchFamily="18" charset="0"/>
                <a:ea typeface="+mn-ea"/>
                <a:cs typeface="+mn-cs"/>
              </a:rPr>
              <a:t>pleth</a:t>
            </a:r>
            <a:r>
              <a:rPr lang="en-US" sz="4000" b="1" dirty="0" smtClean="0">
                <a:solidFill>
                  <a:srgbClr val="0000CC"/>
                </a:solidFill>
                <a:latin typeface="Book Antiqua" pitchFamily="18" charset="0"/>
                <a:ea typeface="+mn-ea"/>
                <a:cs typeface="+mn-cs"/>
              </a:rPr>
              <a:t> </a:t>
            </a:r>
            <a:r>
              <a:rPr lang="en-US" sz="4000" b="1" dirty="0" smtClean="0">
                <a:solidFill>
                  <a:schemeClr val="accent6">
                    <a:lumMod val="40000"/>
                    <a:lumOff val="60000"/>
                  </a:schemeClr>
                </a:solidFill>
                <a:latin typeface="Book Antiqua" pitchFamily="18" charset="0"/>
                <a:ea typeface="+mn-ea"/>
                <a:cs typeface="+mn-cs"/>
              </a:rPr>
              <a:t>maps</a:t>
            </a:r>
          </a:p>
        </p:txBody>
      </p:sp>
      <p:sp>
        <p:nvSpPr>
          <p:cNvPr id="4" name="Slide Number Placeholder 3"/>
          <p:cNvSpPr>
            <a:spLocks noGrp="1"/>
          </p:cNvSpPr>
          <p:nvPr>
            <p:ph type="sldNum" sz="quarter" idx="12"/>
          </p:nvPr>
        </p:nvSpPr>
        <p:spPr/>
        <p:txBody>
          <a:bodyPr/>
          <a:lstStyle/>
          <a:p>
            <a:pPr>
              <a:defRPr/>
            </a:pPr>
            <a:fld id="{4A6E8535-BFA2-4250-89C1-2582DC405C2E}"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382000" cy="6019800"/>
          </a:xfrm>
        </p:spPr>
        <p:txBody>
          <a:bodyPr/>
          <a:lstStyle/>
          <a:p>
            <a:r>
              <a:rPr lang="en-US" dirty="0" smtClean="0"/>
              <a:t>The output of GIS is presented in form of a </a:t>
            </a:r>
            <a:r>
              <a:rPr lang="en-US" b="1" dirty="0" smtClean="0"/>
              <a:t>hardcopy map </a:t>
            </a:r>
            <a:r>
              <a:rPr lang="en-US" dirty="0" smtClean="0"/>
              <a:t>or </a:t>
            </a:r>
            <a:r>
              <a:rPr lang="en-US" b="1" dirty="0" smtClean="0"/>
              <a:t>digital visualization</a:t>
            </a:r>
            <a:r>
              <a:rPr lang="en-US" dirty="0" smtClean="0"/>
              <a:t>.</a:t>
            </a:r>
          </a:p>
          <a:p>
            <a:endParaRPr lang="en-US" dirty="0" smtClean="0"/>
          </a:p>
          <a:p>
            <a:r>
              <a:rPr lang="en-US" dirty="0" smtClean="0"/>
              <a:t>All the works done in GIS is only successful if the maps/visualization can provide the </a:t>
            </a:r>
            <a:r>
              <a:rPr lang="en-US" b="1" dirty="0" smtClean="0"/>
              <a:t>right message</a:t>
            </a:r>
            <a:r>
              <a:rPr lang="en-US" dirty="0" smtClean="0"/>
              <a:t> to the </a:t>
            </a:r>
            <a:r>
              <a:rPr lang="en-US" b="1" dirty="0" smtClean="0"/>
              <a:t>audience</a:t>
            </a:r>
            <a:r>
              <a:rPr lang="en-US" dirty="0" smtClean="0"/>
              <a:t>.</a:t>
            </a:r>
          </a:p>
          <a:p>
            <a:endParaRPr lang="en-US" dirty="0" smtClean="0"/>
          </a:p>
          <a:p>
            <a:r>
              <a:rPr lang="en-US" dirty="0" smtClean="0"/>
              <a:t>A </a:t>
            </a:r>
            <a:r>
              <a:rPr lang="en-US" b="1" dirty="0" smtClean="0"/>
              <a:t>message to one </a:t>
            </a:r>
            <a:r>
              <a:rPr lang="en-US" dirty="0" smtClean="0"/>
              <a:t>type of audience could be </a:t>
            </a:r>
            <a:r>
              <a:rPr lang="en-US" b="1" dirty="0" smtClean="0"/>
              <a:t>noise to other </a:t>
            </a:r>
            <a:r>
              <a:rPr lang="en-US" dirty="0" smtClean="0"/>
              <a:t>type of audience.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305800" cy="4525962"/>
          </a:xfrm>
        </p:spPr>
        <p:txBody>
          <a:bodyPr>
            <a:normAutofit/>
          </a:bodyPr>
          <a:lstStyle/>
          <a:p>
            <a:pPr marL="365760" indent="-256032" eaLnBrk="1" fontAlgn="auto" hangingPunct="1">
              <a:spcAft>
                <a:spcPts val="0"/>
              </a:spcAft>
              <a:buFont typeface="Wingdings 3"/>
              <a:buNone/>
              <a:defRPr/>
            </a:pPr>
            <a:r>
              <a:rPr lang="en-US" dirty="0" smtClean="0">
                <a:solidFill>
                  <a:srgbClr val="0070C0"/>
                </a:solidFill>
              </a:rPr>
              <a:t>Continuous</a:t>
            </a:r>
            <a:r>
              <a:rPr lang="en-US" dirty="0" smtClean="0"/>
              <a:t> data (usually at interval or ratio</a:t>
            </a:r>
          </a:p>
          <a:p>
            <a:pPr marL="365760" indent="-256032" eaLnBrk="1" fontAlgn="auto" hangingPunct="1">
              <a:spcAft>
                <a:spcPts val="0"/>
              </a:spcAft>
              <a:buFont typeface="Wingdings 3"/>
              <a:buNone/>
              <a:defRPr/>
            </a:pPr>
            <a:r>
              <a:rPr lang="en-US" dirty="0" smtClean="0"/>
              <a:t>level) are displayed by </a:t>
            </a:r>
            <a:r>
              <a:rPr lang="en-US" dirty="0" smtClean="0">
                <a:solidFill>
                  <a:srgbClr val="0070C0"/>
                </a:solidFill>
              </a:rPr>
              <a:t>lines</a:t>
            </a:r>
            <a:r>
              <a:rPr lang="en-US" dirty="0" smtClean="0"/>
              <a:t> connecting points</a:t>
            </a:r>
          </a:p>
          <a:p>
            <a:pPr marL="365760" indent="-256032" eaLnBrk="1" fontAlgn="auto" hangingPunct="1">
              <a:spcAft>
                <a:spcPts val="0"/>
              </a:spcAft>
              <a:buFont typeface="Wingdings 3"/>
              <a:buNone/>
              <a:defRPr/>
            </a:pPr>
            <a:r>
              <a:rPr lang="en-US" dirty="0" smtClean="0"/>
              <a:t>with </a:t>
            </a:r>
            <a:r>
              <a:rPr lang="en-US" dirty="0" smtClean="0">
                <a:solidFill>
                  <a:srgbClr val="0070C0"/>
                </a:solidFill>
              </a:rPr>
              <a:t>equal</a:t>
            </a:r>
            <a:r>
              <a:rPr lang="en-US" dirty="0" smtClean="0"/>
              <a:t>, representative values in the data set</a:t>
            </a:r>
          </a:p>
          <a:p>
            <a:pPr indent="433388" eaLnBrk="1" fontAlgn="auto" hangingPunct="1">
              <a:spcAft>
                <a:spcPts val="0"/>
              </a:spcAft>
              <a:buFont typeface="Wingdings 3"/>
              <a:buNone/>
              <a:defRPr/>
            </a:pPr>
            <a:r>
              <a:rPr lang="en-US" i="1" dirty="0" smtClean="0"/>
              <a:t>E.g.: 	</a:t>
            </a:r>
            <a:r>
              <a:rPr lang="en-US" b="1" dirty="0" smtClean="0"/>
              <a:t>contours </a:t>
            </a:r>
            <a:r>
              <a:rPr lang="en-US" i="1" dirty="0" smtClean="0"/>
              <a:t>: equal elevation</a:t>
            </a:r>
          </a:p>
          <a:p>
            <a:pPr indent="433388" eaLnBrk="1" fontAlgn="auto" hangingPunct="1">
              <a:spcAft>
                <a:spcPts val="0"/>
              </a:spcAft>
              <a:buFont typeface="Wingdings 3"/>
              <a:buNone/>
              <a:defRPr/>
            </a:pPr>
            <a:r>
              <a:rPr lang="en-US" i="1" dirty="0" smtClean="0"/>
              <a:t>		</a:t>
            </a:r>
            <a:r>
              <a:rPr lang="en-US" b="1" dirty="0" smtClean="0"/>
              <a:t>isotherms </a:t>
            </a:r>
            <a:r>
              <a:rPr lang="en-US" i="1" dirty="0" smtClean="0"/>
              <a:t>: equal temperature</a:t>
            </a:r>
          </a:p>
          <a:p>
            <a:pPr indent="433388" eaLnBrk="1" fontAlgn="auto" hangingPunct="1">
              <a:spcAft>
                <a:spcPts val="0"/>
              </a:spcAft>
              <a:buFont typeface="Wingdings 3"/>
              <a:buNone/>
              <a:defRPr/>
            </a:pPr>
            <a:r>
              <a:rPr lang="en-US" i="1" dirty="0" smtClean="0"/>
              <a:t>	</a:t>
            </a:r>
            <a:r>
              <a:rPr lang="en-US" b="1" dirty="0" smtClean="0"/>
              <a:t>	isochrones </a:t>
            </a:r>
            <a:r>
              <a:rPr lang="en-US" i="1" dirty="0" smtClean="0"/>
              <a:t>: equal (travelling) time</a:t>
            </a:r>
          </a:p>
        </p:txBody>
      </p:sp>
      <p:sp>
        <p:nvSpPr>
          <p:cNvPr id="3" name="Title 2"/>
          <p:cNvSpPr>
            <a:spLocks noGrp="1"/>
          </p:cNvSpPr>
          <p:nvPr>
            <p:ph type="title"/>
          </p:nvPr>
        </p:nvSpPr>
        <p:spPr>
          <a:xfrm>
            <a:off x="609600" y="304800"/>
            <a:ext cx="8229600" cy="1143000"/>
          </a:xfrm>
        </p:spPr>
        <p:txBody>
          <a:bodyPr/>
          <a:lstStyle/>
          <a:p>
            <a:pPr eaLnBrk="1" fontAlgn="auto" hangingPunct="1">
              <a:spcAft>
                <a:spcPts val="0"/>
              </a:spcAft>
              <a:defRPr/>
            </a:pPr>
            <a:r>
              <a:rPr lang="en-US" sz="3200" b="1" dirty="0" err="1" smtClean="0">
                <a:solidFill>
                  <a:schemeClr val="accent1">
                    <a:lumMod val="75000"/>
                  </a:schemeClr>
                </a:solidFill>
                <a:latin typeface="Book Antiqua" pitchFamily="18" charset="0"/>
                <a:ea typeface="+mn-ea"/>
                <a:cs typeface="+mn-cs"/>
              </a:rPr>
              <a:t>Isoline</a:t>
            </a:r>
            <a:r>
              <a:rPr lang="en-US" sz="3200" b="1" dirty="0" smtClean="0">
                <a:solidFill>
                  <a:schemeClr val="accent1">
                    <a:lumMod val="75000"/>
                  </a:schemeClr>
                </a:solidFill>
                <a:latin typeface="Book Antiqua" pitchFamily="18" charset="0"/>
                <a:ea typeface="+mn-ea"/>
                <a:cs typeface="+mn-cs"/>
              </a:rPr>
              <a:t> maps</a:t>
            </a:r>
          </a:p>
        </p:txBody>
      </p:sp>
      <p:sp>
        <p:nvSpPr>
          <p:cNvPr id="4" name="Slide Number Placeholder 3"/>
          <p:cNvSpPr>
            <a:spLocks noGrp="1"/>
          </p:cNvSpPr>
          <p:nvPr>
            <p:ph type="sldNum" sz="quarter" idx="12"/>
          </p:nvPr>
        </p:nvSpPr>
        <p:spPr/>
        <p:txBody>
          <a:bodyPr/>
          <a:lstStyle/>
          <a:p>
            <a:pPr>
              <a:defRPr/>
            </a:pPr>
            <a:fld id="{BCD23602-D980-4BD6-B34B-F4ACCB29CE6E}"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Content Placeholder 1"/>
          <p:cNvSpPr>
            <a:spLocks noGrp="1"/>
          </p:cNvSpPr>
          <p:nvPr>
            <p:ph idx="1"/>
          </p:nvPr>
        </p:nvSpPr>
        <p:spPr>
          <a:xfrm>
            <a:off x="241300" y="654511"/>
            <a:ext cx="8610600" cy="1643063"/>
          </a:xfrm>
        </p:spPr>
        <p:txBody>
          <a:bodyPr>
            <a:normAutofit/>
          </a:bodyPr>
          <a:lstStyle/>
          <a:p>
            <a:pPr eaLnBrk="1" hangingPunct="1">
              <a:buFont typeface="Wingdings 3" pitchFamily="18" charset="2"/>
              <a:buNone/>
            </a:pPr>
            <a:r>
              <a:rPr lang="en-US" dirty="0" smtClean="0"/>
              <a:t>Combination of a </a:t>
            </a:r>
            <a:r>
              <a:rPr lang="en-US" dirty="0" smtClean="0">
                <a:solidFill>
                  <a:srgbClr val="0070C0"/>
                </a:solidFill>
              </a:rPr>
              <a:t>choropleth</a:t>
            </a:r>
            <a:r>
              <a:rPr lang="en-US" dirty="0" smtClean="0"/>
              <a:t> and an </a:t>
            </a:r>
            <a:r>
              <a:rPr lang="en-US" dirty="0" err="1" smtClean="0">
                <a:solidFill>
                  <a:srgbClr val="0070C0"/>
                </a:solidFill>
              </a:rPr>
              <a:t>Isoline</a:t>
            </a:r>
            <a:r>
              <a:rPr lang="en-US" dirty="0" smtClean="0">
                <a:solidFill>
                  <a:srgbClr val="FF0000"/>
                </a:solidFill>
              </a:rPr>
              <a:t> </a:t>
            </a:r>
            <a:r>
              <a:rPr lang="en-US" dirty="0" smtClean="0"/>
              <a:t>map, in which the </a:t>
            </a:r>
            <a:r>
              <a:rPr lang="en-US" dirty="0" err="1" smtClean="0">
                <a:solidFill>
                  <a:srgbClr val="0070C0"/>
                </a:solidFill>
              </a:rPr>
              <a:t>isolines</a:t>
            </a:r>
            <a:r>
              <a:rPr lang="en-US" dirty="0" smtClean="0"/>
              <a:t> form the boundaries of the areal units.</a:t>
            </a:r>
          </a:p>
        </p:txBody>
      </p:sp>
      <p:sp>
        <p:nvSpPr>
          <p:cNvPr id="3" name="Title 2"/>
          <p:cNvSpPr>
            <a:spLocks noGrp="1"/>
          </p:cNvSpPr>
          <p:nvPr>
            <p:ph type="title"/>
          </p:nvPr>
        </p:nvSpPr>
        <p:spPr>
          <a:xfrm>
            <a:off x="431800" y="0"/>
            <a:ext cx="8229600" cy="808038"/>
          </a:xfrm>
        </p:spPr>
        <p:txBody>
          <a:bodyPr/>
          <a:lstStyle/>
          <a:p>
            <a:pPr eaLnBrk="1" fontAlgn="auto" hangingPunct="1">
              <a:spcAft>
                <a:spcPts val="0"/>
              </a:spcAft>
              <a:defRPr/>
            </a:pPr>
            <a:r>
              <a:rPr lang="en-US" sz="3200" dirty="0" smtClean="0">
                <a:solidFill>
                  <a:schemeClr val="accent1">
                    <a:lumMod val="75000"/>
                  </a:schemeClr>
                </a:solidFill>
                <a:latin typeface="Cambria" panose="02040503050406030204" pitchFamily="18" charset="0"/>
                <a:ea typeface="Cambria" panose="02040503050406030204" pitchFamily="18" charset="0"/>
                <a:cs typeface="+mn-cs"/>
              </a:rPr>
              <a:t>Isopleths maps</a:t>
            </a:r>
          </a:p>
        </p:txBody>
      </p:sp>
      <p:sp>
        <p:nvSpPr>
          <p:cNvPr id="4" name="Slide Number Placeholder 3"/>
          <p:cNvSpPr>
            <a:spLocks noGrp="1"/>
          </p:cNvSpPr>
          <p:nvPr>
            <p:ph type="sldNum" sz="quarter" idx="12"/>
          </p:nvPr>
        </p:nvSpPr>
        <p:spPr/>
        <p:txBody>
          <a:bodyPr/>
          <a:lstStyle/>
          <a:p>
            <a:pPr>
              <a:defRPr/>
            </a:pPr>
            <a:fld id="{B3E366A4-30A3-4FA5-B4A8-5CD6CDA297AD}" type="slidenum">
              <a:rPr lang="en-US" smtClean="0"/>
              <a:pPr>
                <a:defRPr/>
              </a:pPr>
              <a:t>21</a:t>
            </a:fld>
            <a:endParaRPr lang="en-US"/>
          </a:p>
        </p:txBody>
      </p:sp>
      <p:pic>
        <p:nvPicPr>
          <p:cNvPr id="6" name="Picture 2"/>
          <p:cNvPicPr>
            <a:picLocks noChangeAspect="1" noChangeArrowheads="1"/>
          </p:cNvPicPr>
          <p:nvPr/>
        </p:nvPicPr>
        <p:blipFill>
          <a:blip r:embed="rId2"/>
          <a:srcRect l="16328" t="49773" r="53157" b="19923"/>
          <a:stretch>
            <a:fillRect/>
          </a:stretch>
        </p:blipFill>
        <p:spPr>
          <a:xfrm>
            <a:off x="889000" y="2153571"/>
            <a:ext cx="7315200" cy="4540105"/>
          </a:xfrm>
          <a:prstGeom prst="rect">
            <a:avLst/>
          </a:prstGeom>
        </p:spPr>
      </p:pic>
    </p:spTree>
    <p:extLst>
      <p:ext uri="{BB962C8B-B14F-4D97-AF65-F5344CB8AC3E}">
        <p14:creationId xmlns:p14="http://schemas.microsoft.com/office/powerpoint/2010/main" val="4053269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sz="3200" dirty="0" smtClean="0">
                <a:solidFill>
                  <a:srgbClr val="0000CC"/>
                </a:solidFill>
                <a:latin typeface="Book Antiqua" pitchFamily="18" charset="0"/>
                <a:ea typeface="+mn-ea"/>
                <a:cs typeface="+mn-cs"/>
              </a:rPr>
              <a:t>Proportional point symbol map</a:t>
            </a:r>
          </a:p>
        </p:txBody>
      </p:sp>
      <p:pic>
        <p:nvPicPr>
          <p:cNvPr id="367619" name="Picture 2"/>
          <p:cNvPicPr>
            <a:picLocks noGrp="1" noChangeAspect="1" noChangeArrowheads="1"/>
          </p:cNvPicPr>
          <p:nvPr>
            <p:ph idx="1"/>
          </p:nvPr>
        </p:nvPicPr>
        <p:blipFill>
          <a:blip r:embed="rId2"/>
          <a:srcRect l="36320" t="16100" r="16328" b="11505"/>
          <a:stretch>
            <a:fillRect/>
          </a:stretch>
        </p:blipFill>
        <p:spPr>
          <a:xfrm>
            <a:off x="1981200" y="1524000"/>
            <a:ext cx="4495800" cy="4295775"/>
          </a:xfrm>
        </p:spPr>
      </p:pic>
      <p:sp>
        <p:nvSpPr>
          <p:cNvPr id="6" name="Slide Number Placeholder 5"/>
          <p:cNvSpPr>
            <a:spLocks noGrp="1"/>
          </p:cNvSpPr>
          <p:nvPr>
            <p:ph type="sldNum" sz="quarter" idx="12"/>
          </p:nvPr>
        </p:nvSpPr>
        <p:spPr/>
        <p:txBody>
          <a:bodyPr/>
          <a:lstStyle/>
          <a:p>
            <a:pPr>
              <a:defRPr/>
            </a:pPr>
            <a:fld id="{E47B45DF-E4B8-40BC-BB43-2360F0652D35}" type="slidenum">
              <a:rPr lang="en-US" smtClean="0"/>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5" y="44450"/>
            <a:ext cx="8229600" cy="1143000"/>
          </a:xfrm>
        </p:spPr>
        <p:txBody>
          <a:bodyPr/>
          <a:lstStyle/>
          <a:p>
            <a:pPr eaLnBrk="1" fontAlgn="auto" hangingPunct="1">
              <a:spcAft>
                <a:spcPts val="0"/>
              </a:spcAft>
              <a:defRPr/>
            </a:pPr>
            <a:r>
              <a:rPr lang="en-US" sz="2800" b="1" dirty="0" smtClean="0">
                <a:solidFill>
                  <a:schemeClr val="accent1">
                    <a:lumMod val="75000"/>
                  </a:schemeClr>
                </a:solidFill>
                <a:latin typeface="Cambria" panose="02040503050406030204" pitchFamily="18" charset="0"/>
                <a:ea typeface="Cambria" panose="02040503050406030204" pitchFamily="18" charset="0"/>
                <a:cs typeface="+mn-cs"/>
              </a:rPr>
              <a:t>Proportional pie graphs</a:t>
            </a:r>
          </a:p>
        </p:txBody>
      </p:sp>
      <p:pic>
        <p:nvPicPr>
          <p:cNvPr id="368643" name="Picture 2"/>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a:stretch/>
        </p:blipFill>
        <p:spPr>
          <a:xfrm>
            <a:off x="2971800" y="2590800"/>
            <a:ext cx="5965825" cy="4267200"/>
          </a:xfrm>
        </p:spPr>
      </p:pic>
      <p:sp>
        <p:nvSpPr>
          <p:cNvPr id="5" name="Rectangle 4"/>
          <p:cNvSpPr/>
          <p:nvPr/>
        </p:nvSpPr>
        <p:spPr>
          <a:xfrm>
            <a:off x="0" y="1187450"/>
            <a:ext cx="8153400" cy="1384995"/>
          </a:xfrm>
          <a:prstGeom prst="rect">
            <a:avLst/>
          </a:prstGeom>
          <a:solidFill>
            <a:schemeClr val="bg1"/>
          </a:solidFill>
        </p:spPr>
        <p:txBody>
          <a:bodyPr wrap="square">
            <a:spAutoFit/>
          </a:bodyPr>
          <a:lstStyle/>
          <a:p>
            <a:pPr marL="515937" indent="-457200" fontAlgn="auto">
              <a:spcBef>
                <a:spcPts val="0"/>
              </a:spcBef>
              <a:spcAft>
                <a:spcPts val="0"/>
              </a:spcAft>
              <a:buClr>
                <a:schemeClr val="accent1">
                  <a:lumMod val="75000"/>
                </a:schemeClr>
              </a:buClr>
              <a:buFont typeface="Arial" panose="020B0604020202020204" pitchFamily="34" charset="0"/>
              <a:buChar char="•"/>
              <a:defRPr/>
            </a:pPr>
            <a:r>
              <a:rPr lang="en-US" sz="2800" b="1" dirty="0" smtClean="0">
                <a:latin typeface="+mn-lt"/>
                <a:cs typeface="+mn-cs"/>
              </a:rPr>
              <a:t>Circle </a:t>
            </a:r>
            <a:r>
              <a:rPr lang="en-US" sz="2800" b="1" dirty="0">
                <a:latin typeface="+mn-lt"/>
                <a:cs typeface="+mn-cs"/>
              </a:rPr>
              <a:t>sizes proportional to total values</a:t>
            </a:r>
          </a:p>
          <a:p>
            <a:pPr marL="515938" indent="-457200" fontAlgn="auto">
              <a:spcBef>
                <a:spcPts val="0"/>
              </a:spcBef>
              <a:spcAft>
                <a:spcPts val="0"/>
              </a:spcAft>
              <a:buClr>
                <a:schemeClr val="accent1">
                  <a:lumMod val="75000"/>
                </a:schemeClr>
              </a:buClr>
              <a:buFont typeface="Arial" panose="020B0604020202020204" pitchFamily="34" charset="0"/>
              <a:buChar char="•"/>
              <a:defRPr/>
            </a:pPr>
            <a:r>
              <a:rPr lang="en-US" sz="2800" b="1" dirty="0" smtClean="0">
                <a:latin typeface="+mn-lt"/>
                <a:cs typeface="+mn-cs"/>
              </a:rPr>
              <a:t>Circle </a:t>
            </a:r>
            <a:r>
              <a:rPr lang="en-US" sz="2800" b="1" dirty="0">
                <a:latin typeface="+mn-lt"/>
                <a:cs typeface="+mn-cs"/>
              </a:rPr>
              <a:t>sector sizes proportional to  corresponding parts of the total</a:t>
            </a:r>
          </a:p>
        </p:txBody>
      </p:sp>
      <p:sp>
        <p:nvSpPr>
          <p:cNvPr id="6" name="Slide Number Placeholder 5"/>
          <p:cNvSpPr>
            <a:spLocks noGrp="1"/>
          </p:cNvSpPr>
          <p:nvPr>
            <p:ph type="sldNum" sz="quarter" idx="12"/>
          </p:nvPr>
        </p:nvSpPr>
        <p:spPr/>
        <p:txBody>
          <a:bodyPr/>
          <a:lstStyle/>
          <a:p>
            <a:pPr>
              <a:defRPr/>
            </a:pPr>
            <a:fld id="{E03BA4A1-3A3F-48D8-B331-8D3E95524033}" type="slidenum">
              <a:rPr lang="en-US" smtClean="0"/>
              <a:pPr>
                <a:defRPr/>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Content Placeholder 1"/>
          <p:cNvSpPr>
            <a:spLocks noGrp="1"/>
          </p:cNvSpPr>
          <p:nvPr>
            <p:ph idx="1"/>
          </p:nvPr>
        </p:nvSpPr>
        <p:spPr>
          <a:xfrm>
            <a:off x="228600" y="1447800"/>
            <a:ext cx="4876800" cy="4419600"/>
          </a:xfrm>
        </p:spPr>
        <p:txBody>
          <a:bodyPr>
            <a:normAutofit/>
          </a:bodyPr>
          <a:lstStyle/>
          <a:p>
            <a:pPr marL="566738" indent="-457200"/>
            <a:r>
              <a:rPr lang="en-US" dirty="0" smtClean="0"/>
              <a:t>Areas are represented as elevated spatial units (2.5 / 3D) or prisms</a:t>
            </a:r>
          </a:p>
          <a:p>
            <a:pPr marL="566738" indent="-457200"/>
            <a:r>
              <a:rPr lang="en-US" dirty="0" smtClean="0"/>
              <a:t>Elevation is proportional to the data values: absolute ratio data, aggregated over areas</a:t>
            </a:r>
          </a:p>
        </p:txBody>
      </p:sp>
      <p:sp>
        <p:nvSpPr>
          <p:cNvPr id="3" name="Title 2"/>
          <p:cNvSpPr>
            <a:spLocks noGrp="1"/>
          </p:cNvSpPr>
          <p:nvPr>
            <p:ph type="title"/>
          </p:nvPr>
        </p:nvSpPr>
        <p:spPr/>
        <p:txBody>
          <a:bodyPr/>
          <a:lstStyle/>
          <a:p>
            <a:pPr eaLnBrk="1" fontAlgn="auto" hangingPunct="1">
              <a:spcAft>
                <a:spcPts val="0"/>
              </a:spcAft>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Prism map (stepped statistical surface)</a:t>
            </a:r>
          </a:p>
        </p:txBody>
      </p:sp>
      <p:pic>
        <p:nvPicPr>
          <p:cNvPr id="36966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826720" y="1066800"/>
            <a:ext cx="3120430" cy="2819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39870FCF-B6F7-4421-AB69-063F35EC8DA6}" type="slidenum">
              <a:rPr lang="en-US" smtClean="0"/>
              <a:pPr>
                <a:defRPr/>
              </a:pPr>
              <a:t>24</a:t>
            </a:fld>
            <a:endParaRPr lang="en-US"/>
          </a:p>
        </p:txBody>
      </p:sp>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3977"/>
          <a:stretch/>
        </p:blipFill>
        <p:spPr bwMode="auto">
          <a:xfrm>
            <a:off x="6048375" y="4130675"/>
            <a:ext cx="2911475"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566928" indent="-457200">
              <a:defRPr/>
            </a:pPr>
            <a:r>
              <a:rPr lang="en-US" dirty="0" smtClean="0"/>
              <a:t>thematic map type in which directions and/or routes of movement are represented by lines / arrows of varying </a:t>
            </a:r>
            <a:r>
              <a:rPr lang="en-US" i="1" dirty="0" smtClean="0"/>
              <a:t>widths</a:t>
            </a:r>
          </a:p>
          <a:p>
            <a:pPr marL="566928" indent="-457200">
              <a:defRPr/>
            </a:pPr>
            <a:endParaRPr lang="en-US" i="1" dirty="0" smtClean="0"/>
          </a:p>
          <a:p>
            <a:pPr marL="566928" indent="-457200">
              <a:defRPr/>
            </a:pPr>
            <a:r>
              <a:rPr lang="en-US" dirty="0" smtClean="0"/>
              <a:t>the width of each line / arrow is proportional to the statistical value of the movement along it </a:t>
            </a:r>
            <a:r>
              <a:rPr lang="en-US" i="1" dirty="0" smtClean="0"/>
              <a:t>(e.g. number of vehicles, volume of freight, monetary value of trade)</a:t>
            </a:r>
          </a:p>
          <a:p>
            <a:pPr marL="566928" indent="-457200">
              <a:defRPr/>
            </a:pPr>
            <a:endParaRPr lang="en-US" i="1" dirty="0" smtClean="0"/>
          </a:p>
          <a:p>
            <a:pPr marL="566928" indent="-457200">
              <a:defRPr/>
            </a:pPr>
            <a:r>
              <a:rPr lang="en-US" dirty="0" smtClean="0"/>
              <a:t>application of the visual variable </a:t>
            </a:r>
            <a:r>
              <a:rPr lang="en-US" i="1" dirty="0" smtClean="0"/>
              <a:t>size to </a:t>
            </a:r>
            <a:r>
              <a:rPr lang="en-US" dirty="0" smtClean="0"/>
              <a:t>represent absolute ratio data</a:t>
            </a:r>
            <a:endParaRPr lang="en-US" dirty="0"/>
          </a:p>
        </p:txBody>
      </p:sp>
      <p:sp>
        <p:nvSpPr>
          <p:cNvPr id="3" name="Title 2"/>
          <p:cNvSpPr>
            <a:spLocks noGrp="1"/>
          </p:cNvSpPr>
          <p:nvPr>
            <p:ph type="title"/>
          </p:nvPr>
        </p:nvSpPr>
        <p:spPr/>
        <p:txBody>
          <a:bodyPr>
            <a:normAutofit/>
          </a:bodyPr>
          <a:lstStyle/>
          <a:p>
            <a:pPr eaLnBrk="1" fontAlgn="auto" hangingPunct="1">
              <a:spcAft>
                <a:spcPts val="0"/>
              </a:spcAft>
              <a:defRPr/>
            </a:pPr>
            <a:r>
              <a:rPr lang="en-US" sz="3600" b="1" dirty="0" smtClean="0">
                <a:solidFill>
                  <a:srgbClr val="0000CC"/>
                </a:solidFill>
                <a:latin typeface="Cambria" panose="02040503050406030204" pitchFamily="18" charset="0"/>
                <a:ea typeface="Cambria" panose="02040503050406030204" pitchFamily="18" charset="0"/>
                <a:cs typeface="+mn-cs"/>
              </a:rPr>
              <a:t>Flowline map</a:t>
            </a:r>
          </a:p>
        </p:txBody>
      </p:sp>
      <p:sp>
        <p:nvSpPr>
          <p:cNvPr id="4" name="Slide Number Placeholder 3"/>
          <p:cNvSpPr>
            <a:spLocks noGrp="1"/>
          </p:cNvSpPr>
          <p:nvPr>
            <p:ph type="sldNum" sz="quarter" idx="12"/>
          </p:nvPr>
        </p:nvSpPr>
        <p:spPr/>
        <p:txBody>
          <a:bodyPr/>
          <a:lstStyle/>
          <a:p>
            <a:pPr>
              <a:defRPr/>
            </a:pPr>
            <a:fld id="{72DC90E3-44E9-438C-B2AB-B5BBA72BC65C}"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1743"/>
            <a:ext cx="8229600" cy="569836"/>
          </a:xfrm>
        </p:spPr>
        <p:txBody>
          <a:bodyPr>
            <a:normAutofit fontScale="90000"/>
          </a:bodyPr>
          <a:lstStyle/>
          <a:p>
            <a:pPr eaLnBrk="1" fontAlgn="auto" hangingPunct="1">
              <a:spcAft>
                <a:spcPts val="0"/>
              </a:spcAft>
              <a:defRPr/>
            </a:pPr>
            <a:r>
              <a:rPr lang="en-US" sz="3200" dirty="0" err="1" smtClean="0">
                <a:solidFill>
                  <a:srgbClr val="0000CC"/>
                </a:solidFill>
                <a:latin typeface="Book Antiqua" pitchFamily="18" charset="0"/>
                <a:ea typeface="+mn-ea"/>
                <a:cs typeface="+mn-cs"/>
              </a:rPr>
              <a:t>Flowline</a:t>
            </a:r>
            <a:r>
              <a:rPr lang="en-US" sz="3200" dirty="0" smtClean="0">
                <a:solidFill>
                  <a:srgbClr val="0000CC"/>
                </a:solidFill>
                <a:latin typeface="Book Antiqua" pitchFamily="18" charset="0"/>
                <a:ea typeface="+mn-ea"/>
                <a:cs typeface="+mn-cs"/>
              </a:rPr>
              <a:t> map</a:t>
            </a:r>
          </a:p>
        </p:txBody>
      </p:sp>
      <p:pic>
        <p:nvPicPr>
          <p:cNvPr id="371715" name="Picture 3"/>
          <p:cNvPicPr>
            <a:picLocks noGrp="1" noChangeAspect="1" noChangeArrowheads="1"/>
          </p:cNvPicPr>
          <p:nvPr>
            <p:ph idx="1"/>
          </p:nvPr>
        </p:nvPicPr>
        <p:blipFill>
          <a:blip r:embed="rId2"/>
          <a:srcRect l="24747" t="29568" r="20537" b="9821"/>
          <a:stretch>
            <a:fillRect/>
          </a:stretch>
        </p:blipFill>
        <p:spPr>
          <a:xfrm>
            <a:off x="152400" y="696745"/>
            <a:ext cx="8900280" cy="6161255"/>
          </a:xfrm>
        </p:spPr>
      </p:pic>
      <p:sp>
        <p:nvSpPr>
          <p:cNvPr id="4" name="Slide Number Placeholder 3"/>
          <p:cNvSpPr>
            <a:spLocks noGrp="1"/>
          </p:cNvSpPr>
          <p:nvPr>
            <p:ph type="sldNum" sz="quarter" idx="12"/>
          </p:nvPr>
        </p:nvSpPr>
        <p:spPr/>
        <p:txBody>
          <a:bodyPr/>
          <a:lstStyle/>
          <a:p>
            <a:pPr>
              <a:defRPr/>
            </a:pPr>
            <a:fld id="{80EE90E9-3555-46DE-A2D4-C2DB2052534C}" type="slidenum">
              <a:rPr lang="en-US" smtClean="0"/>
              <a:pPr>
                <a:defRPr/>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6400800" cy="1143000"/>
          </a:xfrm>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Dot density maps</a:t>
            </a:r>
          </a:p>
        </p:txBody>
      </p:sp>
      <p:pic>
        <p:nvPicPr>
          <p:cNvPr id="372739"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a:xfrm>
            <a:off x="533400" y="1295400"/>
            <a:ext cx="5105400" cy="4953000"/>
          </a:xfrm>
          <a:ln w="38100">
            <a:solidFill>
              <a:schemeClr val="tx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3" name="TextBox 2"/>
          <p:cNvSpPr txBox="1"/>
          <p:nvPr/>
        </p:nvSpPr>
        <p:spPr>
          <a:xfrm>
            <a:off x="5943600" y="1981200"/>
            <a:ext cx="3048000" cy="2123658"/>
          </a:xfrm>
          <a:prstGeom prst="rect">
            <a:avLst/>
          </a:prstGeom>
          <a:noFill/>
        </p:spPr>
        <p:txBody>
          <a:bodyPr wrap="square" rtlCol="0">
            <a:spAutoFit/>
          </a:bodyPr>
          <a:lstStyle/>
          <a:p>
            <a:r>
              <a:rPr lang="en-US" sz="4400" b="1" dirty="0" smtClean="0"/>
              <a:t>Shows the actual distribution.</a:t>
            </a:r>
            <a:endParaRPr lang="en-US" sz="44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3D map visualization</a:t>
            </a:r>
            <a:endParaRPr lang="en-US" b="1" dirty="0"/>
          </a:p>
        </p:txBody>
      </p:sp>
      <p:pic>
        <p:nvPicPr>
          <p:cNvPr id="2050" name="Picture 2"/>
          <p:cNvPicPr>
            <a:picLocks noGrp="1" noChangeAspect="1" noChangeArrowheads="1"/>
          </p:cNvPicPr>
          <p:nvPr>
            <p:ph idx="1"/>
          </p:nvPr>
        </p:nvPicPr>
        <p:blipFill>
          <a:blip r:embed="rId2"/>
          <a:srcRect l="14644" t="30305" r="13381" b="14135"/>
          <a:stretch>
            <a:fillRect/>
          </a:stretch>
        </p:blipFill>
        <p:spPr bwMode="auto">
          <a:xfrm>
            <a:off x="232063" y="1219200"/>
            <a:ext cx="8679873" cy="502519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Mapping</a:t>
            </a:r>
            <a:endParaRPr lang="en-US" dirty="0"/>
          </a:p>
        </p:txBody>
      </p:sp>
      <p:pic>
        <p:nvPicPr>
          <p:cNvPr id="1026" name="Picture 2"/>
          <p:cNvPicPr>
            <a:picLocks noGrp="1" noChangeAspect="1" noChangeArrowheads="1"/>
          </p:cNvPicPr>
          <p:nvPr>
            <p:ph idx="1"/>
          </p:nvPr>
        </p:nvPicPr>
        <p:blipFill>
          <a:blip r:embed="rId2"/>
          <a:srcRect l="18432" t="30305" r="15907" b="15819"/>
          <a:stretch>
            <a:fillRect/>
          </a:stretch>
        </p:blipFill>
        <p:spPr bwMode="auto">
          <a:xfrm>
            <a:off x="295275" y="1295400"/>
            <a:ext cx="8667750" cy="5334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1933" y="-76200"/>
            <a:ext cx="5143500" cy="6858000"/>
          </a:xfrm>
          <a:prstGeom prst="rect">
            <a:avLst/>
          </a:prstGeom>
        </p:spPr>
      </p:pic>
      <p:sp>
        <p:nvSpPr>
          <p:cNvPr id="5" name="Content Placeholder 2"/>
          <p:cNvSpPr txBox="1">
            <a:spLocks/>
          </p:cNvSpPr>
          <p:nvPr/>
        </p:nvSpPr>
        <p:spPr>
          <a:xfrm>
            <a:off x="457200" y="1771650"/>
            <a:ext cx="2743200" cy="3943349"/>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The reduced and generalized, in a scientific way, representation of the whole or part of the Earth onto a flat medium (generally </a:t>
            </a:r>
            <a:r>
              <a:rPr lang="en-US" sz="2400" dirty="0" smtClean="0"/>
              <a:t>but not necessarily in a paper</a:t>
            </a:r>
            <a:r>
              <a:rPr lang="en-US" sz="2400" dirty="0"/>
              <a:t>) is called a </a:t>
            </a:r>
            <a:r>
              <a:rPr lang="en-US" sz="2400" b="1" dirty="0">
                <a:solidFill>
                  <a:srgbClr val="FF0000"/>
                </a:solidFill>
              </a:rPr>
              <a:t>map</a:t>
            </a:r>
            <a:r>
              <a:rPr lang="en-US" sz="2000" dirty="0"/>
              <a:t>.</a:t>
            </a:r>
          </a:p>
        </p:txBody>
      </p:sp>
      <p:sp>
        <p:nvSpPr>
          <p:cNvPr id="8" name="Line Callout 1 7"/>
          <p:cNvSpPr/>
          <p:nvPr/>
        </p:nvSpPr>
        <p:spPr>
          <a:xfrm>
            <a:off x="2949980" y="1257301"/>
            <a:ext cx="921124" cy="400723"/>
          </a:xfrm>
          <a:prstGeom prst="borderCallout1">
            <a:avLst>
              <a:gd name="adj1" fmla="val 42154"/>
              <a:gd name="adj2" fmla="val 100426"/>
              <a:gd name="adj3" fmla="val 108245"/>
              <a:gd name="adj4" fmla="val 1317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Ground Reality </a:t>
            </a:r>
          </a:p>
        </p:txBody>
      </p:sp>
      <p:sp>
        <p:nvSpPr>
          <p:cNvPr id="9" name="Line Callout 1 8"/>
          <p:cNvSpPr/>
          <p:nvPr/>
        </p:nvSpPr>
        <p:spPr>
          <a:xfrm>
            <a:off x="7523335" y="2133600"/>
            <a:ext cx="1489431" cy="774551"/>
          </a:xfrm>
          <a:prstGeom prst="borderCallout1">
            <a:avLst>
              <a:gd name="adj1" fmla="val 50665"/>
              <a:gd name="adj2" fmla="val -304"/>
              <a:gd name="adj3" fmla="val 210373"/>
              <a:gd name="adj4" fmla="val -273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Representation of Reality  (</a:t>
            </a:r>
            <a:r>
              <a:rPr lang="en-US" sz="1350" dirty="0">
                <a:solidFill>
                  <a:srgbClr val="FF0000"/>
                </a:solidFill>
              </a:rPr>
              <a:t>Map</a:t>
            </a:r>
            <a:r>
              <a:rPr lang="en-US" sz="1350"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2" name="Rectangle 1"/>
          <p:cNvSpPr/>
          <p:nvPr/>
        </p:nvSpPr>
        <p:spPr>
          <a:xfrm>
            <a:off x="687885" y="205591"/>
            <a:ext cx="1826715" cy="646331"/>
          </a:xfrm>
          <a:prstGeom prst="rect">
            <a:avLst/>
          </a:prstGeom>
        </p:spPr>
        <p:txBody>
          <a:bodyPr wrap="square">
            <a:spAutoFit/>
          </a:bodyPr>
          <a:lstStyle/>
          <a:p>
            <a:r>
              <a:rPr lang="en-US" sz="3600" b="1" dirty="0" smtClean="0">
                <a:solidFill>
                  <a:schemeClr val="accent1">
                    <a:lumMod val="75000"/>
                  </a:schemeClr>
                </a:solidFill>
              </a:rPr>
              <a:t>Map</a:t>
            </a:r>
            <a:endParaRPr lang="en-US" sz="3600" dirty="0">
              <a:solidFill>
                <a:schemeClr val="accent1">
                  <a:lumMod val="75000"/>
                </a:schemeClr>
              </a:solidFill>
            </a:endParaRPr>
          </a:p>
        </p:txBody>
      </p:sp>
    </p:spTree>
    <p:extLst>
      <p:ext uri="{BB962C8B-B14F-4D97-AF65-F5344CB8AC3E}">
        <p14:creationId xmlns:p14="http://schemas.microsoft.com/office/powerpoint/2010/main" val="50505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2000"/>
                                        <p:tgtEl>
                                          <p:spTgt spid="5">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Urban Growth mapping</a:t>
            </a:r>
            <a:endParaRPr lang="en-US" dirty="0"/>
          </a:p>
        </p:txBody>
      </p:sp>
      <p:pic>
        <p:nvPicPr>
          <p:cNvPr id="4098" name="Picture 2"/>
          <p:cNvPicPr>
            <a:picLocks noGrp="1" noChangeAspect="1" noChangeArrowheads="1"/>
          </p:cNvPicPr>
          <p:nvPr>
            <p:ph idx="1"/>
          </p:nvPr>
        </p:nvPicPr>
        <p:blipFill>
          <a:blip r:embed="rId2"/>
          <a:srcRect l="18432" t="30305" r="17169" b="22554"/>
          <a:stretch>
            <a:fillRect/>
          </a:stretch>
        </p:blipFill>
        <p:spPr bwMode="auto">
          <a:xfrm>
            <a:off x="29937" y="1524000"/>
            <a:ext cx="9160328" cy="50291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3D &amp; 4D Mapping</a:t>
            </a:r>
            <a:endParaRPr lang="en-US" dirty="0"/>
          </a:p>
        </p:txBody>
      </p:sp>
      <p:pic>
        <p:nvPicPr>
          <p:cNvPr id="3074" name="Picture 2"/>
          <p:cNvPicPr>
            <a:picLocks noGrp="1" noChangeAspect="1" noChangeArrowheads="1"/>
          </p:cNvPicPr>
          <p:nvPr>
            <p:ph idx="1"/>
          </p:nvPr>
        </p:nvPicPr>
        <p:blipFill>
          <a:blip r:embed="rId2"/>
          <a:srcRect l="15907" t="28622" r="14644" b="15819"/>
          <a:stretch>
            <a:fillRect/>
          </a:stretch>
        </p:blipFill>
        <p:spPr bwMode="auto">
          <a:xfrm>
            <a:off x="1143000" y="1600200"/>
            <a:ext cx="7366000" cy="4419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Title 1"/>
          <p:cNvSpPr txBox="1">
            <a:spLocks/>
          </p:cNvSpPr>
          <p:nvPr/>
        </p:nvSpPr>
        <p:spPr>
          <a:xfrm>
            <a:off x="609600" y="274399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chemeClr val="accent1">
                    <a:lumMod val="75000"/>
                  </a:schemeClr>
                </a:solidFill>
                <a:latin typeface="Cambria" panose="02040503050406030204" pitchFamily="18" charset="0"/>
                <a:ea typeface="Cambria" panose="02040503050406030204" pitchFamily="18" charset="0"/>
              </a:rPr>
              <a:t>Map Layout</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3686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Map Layout</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pPr>
              <a:buClr>
                <a:srgbClr val="FF3300"/>
              </a:buClr>
              <a:buFont typeface="Wingdings" pitchFamily="2" charset="2"/>
              <a:buNone/>
            </a:pPr>
            <a:r>
              <a:rPr lang="en-US" dirty="0" smtClean="0">
                <a:latin typeface="+mj-lt"/>
              </a:rPr>
              <a:t>	Map layout deals with the arrangements and composition of map elements such as Map body, Map Title, Map Scale, Legend, North arrow, Bibliographic information etc.</a:t>
            </a:r>
          </a:p>
          <a:p>
            <a:pPr>
              <a:buClr>
                <a:srgbClr val="FF3300"/>
              </a:buClr>
              <a:buFont typeface="Wingdings" pitchFamily="2" charset="2"/>
              <a:buChar char="§"/>
            </a:pPr>
            <a:r>
              <a:rPr lang="en-US" dirty="0" smtClean="0">
                <a:latin typeface="+mj-lt"/>
              </a:rPr>
              <a:t>Major concerns with layout should have a clear focus to a map body, rest of the part to put in the good order and should look balance as well.</a:t>
            </a:r>
          </a:p>
          <a:p>
            <a:pPr>
              <a:buClr>
                <a:srgbClr val="FF3300"/>
              </a:buClr>
              <a:buFont typeface="Wingdings" pitchFamily="2" charset="2"/>
              <a:buChar char="§"/>
            </a:pPr>
            <a:r>
              <a:rPr lang="en-US" dirty="0" smtClean="0">
                <a:latin typeface="+mj-lt"/>
              </a:rPr>
              <a:t>Map layout Tools are available in ArcGIS</a:t>
            </a:r>
            <a:endParaRPr lang="en-US" dirty="0">
              <a:latin typeface="+mj-lt"/>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C85FCFE-5787-4FD9-A72F-4A1C07F8C98F}" type="slidenum">
              <a:rPr lang="en-US"/>
              <a:pPr/>
              <a:t>34</a:t>
            </a:fld>
            <a:endParaRPr lang="en-US"/>
          </a:p>
        </p:txBody>
      </p:sp>
      <p:sp>
        <p:nvSpPr>
          <p:cNvPr id="279554" name="Rectangle 2"/>
          <p:cNvSpPr>
            <a:spLocks noGrp="1" noChangeArrowheads="1"/>
          </p:cNvSpPr>
          <p:nvPr>
            <p:ph type="title"/>
          </p:nvPr>
        </p:nvSpPr>
        <p:spPr>
          <a:xfrm>
            <a:off x="1219200" y="152400"/>
            <a:ext cx="7491413" cy="609600"/>
          </a:xfrm>
          <a:solidFill>
            <a:schemeClr val="bg1"/>
          </a:solidFill>
          <a:ln/>
        </p:spPr>
        <p:txBody>
          <a:bodyPr>
            <a:normAutofit fontScale="90000"/>
          </a:bodyPr>
          <a:lstStyle/>
          <a:p>
            <a:r>
              <a:rPr lang="en-US" sz="3600" b="1" dirty="0">
                <a:solidFill>
                  <a:schemeClr val="accent1">
                    <a:lumMod val="75000"/>
                  </a:schemeClr>
                </a:solidFill>
                <a:latin typeface="Cambria" panose="02040503050406030204" pitchFamily="18" charset="0"/>
                <a:ea typeface="Cambria" panose="02040503050406030204" pitchFamily="18" charset="0"/>
              </a:rPr>
              <a:t>Basic Map Elements</a:t>
            </a:r>
          </a:p>
        </p:txBody>
      </p:sp>
      <p:sp>
        <p:nvSpPr>
          <p:cNvPr id="279555" name="Rectangle 3"/>
          <p:cNvSpPr>
            <a:spLocks noGrp="1" noChangeArrowheads="1"/>
          </p:cNvSpPr>
          <p:nvPr>
            <p:ph type="body" idx="1"/>
          </p:nvPr>
        </p:nvSpPr>
        <p:spPr>
          <a:xfrm>
            <a:off x="228600" y="739775"/>
            <a:ext cx="7696200" cy="6019800"/>
          </a:xfrm>
          <a:noFill/>
          <a:ln/>
        </p:spPr>
        <p:txBody>
          <a:bodyPr/>
          <a:lstStyle/>
          <a:p>
            <a:pPr>
              <a:buClr>
                <a:srgbClr val="FF3300"/>
              </a:buClr>
              <a:buFont typeface="Wingdings" pitchFamily="2" charset="2"/>
              <a:buNone/>
            </a:pPr>
            <a:r>
              <a:rPr lang="en-US" sz="2400" b="0" dirty="0">
                <a:latin typeface="Book Antiqua" pitchFamily="18" charset="0"/>
              </a:rPr>
              <a:t>The following are the basic elements of a map;</a:t>
            </a:r>
          </a:p>
          <a:p>
            <a:pPr lvl="1">
              <a:buClr>
                <a:schemeClr val="accent1">
                  <a:lumMod val="75000"/>
                </a:schemeClr>
              </a:buClr>
              <a:buFont typeface="Arial" panose="020B0604020202020204" pitchFamily="34" charset="0"/>
              <a:buChar char="•"/>
            </a:pPr>
            <a:r>
              <a:rPr lang="en-US" sz="2400" b="0" dirty="0">
                <a:latin typeface="Book Antiqua" pitchFamily="18" charset="0"/>
              </a:rPr>
              <a:t>Map Title ,</a:t>
            </a:r>
          </a:p>
          <a:p>
            <a:pPr lvl="1">
              <a:buClr>
                <a:schemeClr val="accent1">
                  <a:lumMod val="75000"/>
                </a:schemeClr>
              </a:buClr>
              <a:buFont typeface="Arial" panose="020B0604020202020204" pitchFamily="34" charset="0"/>
              <a:buChar char="•"/>
            </a:pPr>
            <a:r>
              <a:rPr lang="en-US" sz="2400" b="0" dirty="0">
                <a:latin typeface="Book Antiqua" pitchFamily="18" charset="0"/>
              </a:rPr>
              <a:t>Map Scale,</a:t>
            </a:r>
          </a:p>
          <a:p>
            <a:pPr lvl="1">
              <a:buClr>
                <a:schemeClr val="accent1">
                  <a:lumMod val="75000"/>
                </a:schemeClr>
              </a:buClr>
              <a:buFont typeface="Arial" panose="020B0604020202020204" pitchFamily="34" charset="0"/>
              <a:buChar char="•"/>
            </a:pPr>
            <a:r>
              <a:rPr lang="en-US" sz="2400" b="0" dirty="0">
                <a:latin typeface="Book Antiqua" pitchFamily="18" charset="0"/>
              </a:rPr>
              <a:t>Legend</a:t>
            </a:r>
          </a:p>
          <a:p>
            <a:pPr lvl="1">
              <a:buClr>
                <a:schemeClr val="accent1">
                  <a:lumMod val="75000"/>
                </a:schemeClr>
              </a:buClr>
              <a:buFont typeface="Arial" panose="020B0604020202020204" pitchFamily="34" charset="0"/>
              <a:buChar char="•"/>
            </a:pPr>
            <a:r>
              <a:rPr lang="en-US" sz="2400" b="0" dirty="0">
                <a:latin typeface="Book Antiqua" pitchFamily="18" charset="0"/>
              </a:rPr>
              <a:t>North arrow</a:t>
            </a:r>
          </a:p>
          <a:p>
            <a:pPr lvl="1">
              <a:buClr>
                <a:schemeClr val="accent1">
                  <a:lumMod val="75000"/>
                </a:schemeClr>
              </a:buClr>
              <a:buFont typeface="Arial" panose="020B0604020202020204" pitchFamily="34" charset="0"/>
              <a:buChar char="•"/>
            </a:pPr>
            <a:r>
              <a:rPr lang="en-US" sz="2400" b="0" dirty="0">
                <a:latin typeface="Book Antiqua" pitchFamily="18" charset="0"/>
              </a:rPr>
              <a:t>Bibliographic information</a:t>
            </a:r>
          </a:p>
          <a:p>
            <a:pPr lvl="1">
              <a:buClr>
                <a:schemeClr val="accent1">
                  <a:lumMod val="75000"/>
                </a:schemeClr>
              </a:buClr>
              <a:buFont typeface="Arial" panose="020B0604020202020204" pitchFamily="34" charset="0"/>
              <a:buChar char="•"/>
            </a:pPr>
            <a:r>
              <a:rPr lang="en-US" sz="2400" b="0" dirty="0" err="1">
                <a:latin typeface="Book Antiqua" pitchFamily="18" charset="0"/>
              </a:rPr>
              <a:t>Graticule</a:t>
            </a:r>
            <a:r>
              <a:rPr lang="en-US" sz="2400" b="0" dirty="0">
                <a:latin typeface="Book Antiqua" pitchFamily="18" charset="0"/>
              </a:rPr>
              <a:t> /Grid:</a:t>
            </a:r>
          </a:p>
          <a:p>
            <a:pPr lvl="1">
              <a:buClr>
                <a:schemeClr val="accent1">
                  <a:lumMod val="75000"/>
                </a:schemeClr>
              </a:buClr>
              <a:buFont typeface="Arial" panose="020B0604020202020204" pitchFamily="34" charset="0"/>
              <a:buChar char="•"/>
            </a:pPr>
            <a:r>
              <a:rPr lang="en-US" sz="2400" b="0" dirty="0">
                <a:latin typeface="Book Antiqua" pitchFamily="18" charset="0"/>
              </a:rPr>
              <a:t>Border Line and Neat lines</a:t>
            </a:r>
          </a:p>
          <a:p>
            <a:pPr lvl="1">
              <a:buClr>
                <a:schemeClr val="accent1">
                  <a:lumMod val="75000"/>
                </a:schemeClr>
              </a:buClr>
              <a:buFont typeface="Arial" panose="020B0604020202020204" pitchFamily="34" charset="0"/>
              <a:buChar char="•"/>
            </a:pPr>
            <a:r>
              <a:rPr lang="en-US" sz="2400" b="0" dirty="0">
                <a:latin typeface="Book Antiqua" pitchFamily="18" charset="0"/>
              </a:rPr>
              <a:t>Map body</a:t>
            </a:r>
          </a:p>
          <a:p>
            <a:pPr lvl="1">
              <a:buClr>
                <a:schemeClr val="accent1">
                  <a:lumMod val="75000"/>
                </a:schemeClr>
              </a:buClr>
              <a:buFont typeface="Arial" panose="020B0604020202020204" pitchFamily="34" charset="0"/>
              <a:buChar char="•"/>
            </a:pPr>
            <a:r>
              <a:rPr lang="en-US" sz="2400" b="0" dirty="0">
                <a:latin typeface="Book Antiqua" pitchFamily="18" charset="0"/>
              </a:rPr>
              <a:t>Place names and labeling</a:t>
            </a:r>
          </a:p>
          <a:p>
            <a:pPr marL="0" indent="0">
              <a:buClr>
                <a:srgbClr val="FF3300"/>
              </a:buClr>
              <a:buNone/>
            </a:pPr>
            <a:r>
              <a:rPr lang="en-US" sz="2400" b="0" dirty="0">
                <a:latin typeface="Book Antiqua" pitchFamily="18" charset="0"/>
              </a:rPr>
              <a:t>These all elements work together to bring spatial information to the map reader.</a:t>
            </a:r>
          </a:p>
          <a:p>
            <a:pPr lvl="1">
              <a:buClr>
                <a:srgbClr val="FF3300"/>
              </a:buClr>
              <a:buFont typeface="Wingdings" pitchFamily="2" charset="2"/>
              <a:buChar char="§"/>
            </a:pPr>
            <a:endParaRPr lang="en-US" sz="2000" b="0" dirty="0">
              <a:latin typeface="Book Antiqua" pitchFamily="18"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481" y="1600200"/>
            <a:ext cx="4271519" cy="2615100"/>
          </a:xfrm>
          <a:prstGeom prst="rect">
            <a:avLst/>
          </a:prstGeom>
          <a:ln>
            <a:solidFill>
              <a:schemeClr val="accent1"/>
            </a:solidFill>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5"/>
          <p:cNvSpPr>
            <a:spLocks noGrp="1"/>
          </p:cNvSpPr>
          <p:nvPr>
            <p:ph type="sldNum" sz="quarter" idx="12"/>
          </p:nvPr>
        </p:nvSpPr>
        <p:spPr/>
        <p:txBody>
          <a:bodyPr/>
          <a:lstStyle/>
          <a:p>
            <a:fld id="{2714AEFE-A2C8-44F1-87BD-D841FB00EE5D}" type="slidenum">
              <a:rPr lang="en-US"/>
              <a:pPr/>
              <a:t>35</a:t>
            </a:fld>
            <a:endParaRPr lang="en-US"/>
          </a:p>
        </p:txBody>
      </p:sp>
      <p:sp>
        <p:nvSpPr>
          <p:cNvPr id="280578" name="Rectangle 2"/>
          <p:cNvSpPr>
            <a:spLocks noGrp="1" noChangeArrowheads="1"/>
          </p:cNvSpPr>
          <p:nvPr>
            <p:ph type="title"/>
          </p:nvPr>
        </p:nvSpPr>
        <p:spPr>
          <a:xfrm>
            <a:off x="1219200" y="152400"/>
            <a:ext cx="7491413" cy="762000"/>
          </a:xfrm>
          <a:solidFill>
            <a:schemeClr val="bg1"/>
          </a:solidFill>
          <a:ln/>
        </p:spPr>
        <p:txBody>
          <a:bodyPr/>
          <a:lstStyle/>
          <a:p>
            <a:r>
              <a:rPr lang="en-US" sz="4000" b="1" dirty="0">
                <a:solidFill>
                  <a:srgbClr val="0000CC"/>
                </a:solidFill>
                <a:latin typeface="Book Antiqua" pitchFamily="18" charset="0"/>
              </a:rPr>
              <a:t>Basic Map Elements</a:t>
            </a:r>
          </a:p>
        </p:txBody>
      </p:sp>
      <p:grpSp>
        <p:nvGrpSpPr>
          <p:cNvPr id="2" name="Group 83"/>
          <p:cNvGrpSpPr>
            <a:grpSpLocks/>
          </p:cNvGrpSpPr>
          <p:nvPr/>
        </p:nvGrpSpPr>
        <p:grpSpPr bwMode="auto">
          <a:xfrm>
            <a:off x="152400" y="990600"/>
            <a:ext cx="9028113" cy="5753100"/>
            <a:chOff x="96" y="624"/>
            <a:chExt cx="5687" cy="3624"/>
          </a:xfrm>
        </p:grpSpPr>
        <p:pic>
          <p:nvPicPr>
            <p:cNvPr id="280580" name="Picture 4" descr="choroch"/>
            <p:cNvPicPr>
              <a:picLocks noChangeAspect="1" noChangeArrowheads="1"/>
            </p:cNvPicPr>
            <p:nvPr/>
          </p:nvPicPr>
          <p:blipFill>
            <a:blip r:embed="rId2"/>
            <a:srcRect/>
            <a:stretch>
              <a:fillRect/>
            </a:stretch>
          </p:blipFill>
          <p:spPr bwMode="auto">
            <a:xfrm>
              <a:off x="1299" y="1200"/>
              <a:ext cx="3753" cy="2470"/>
            </a:xfrm>
            <a:prstGeom prst="rect">
              <a:avLst/>
            </a:prstGeom>
            <a:noFill/>
            <a:ln w="9525">
              <a:solidFill>
                <a:schemeClr val="tx1"/>
              </a:solidFill>
              <a:miter lim="800000"/>
              <a:headEnd/>
              <a:tailEnd/>
            </a:ln>
            <a:effectLst>
              <a:outerShdw dist="107763" dir="2700000" algn="ctr" rotWithShape="0">
                <a:srgbClr val="808080"/>
              </a:outerShdw>
            </a:effectLst>
          </p:spPr>
        </p:pic>
        <p:sp>
          <p:nvSpPr>
            <p:cNvPr id="280581" name="Rectangle 5"/>
            <p:cNvSpPr>
              <a:spLocks noChangeArrowheads="1"/>
            </p:cNvSpPr>
            <p:nvPr/>
          </p:nvSpPr>
          <p:spPr bwMode="auto">
            <a:xfrm>
              <a:off x="2077" y="1276"/>
              <a:ext cx="2332" cy="372"/>
            </a:xfrm>
            <a:prstGeom prst="rect">
              <a:avLst/>
            </a:prstGeom>
            <a:noFill/>
            <a:ln w="9525">
              <a:noFill/>
              <a:miter lim="800000"/>
              <a:headEnd/>
              <a:tailEnd/>
            </a:ln>
            <a:effectLst/>
          </p:spPr>
          <p:txBody>
            <a:bodyPr lIns="73025" tIns="36512" rIns="73025" bIns="36512">
              <a:spAutoFit/>
            </a:bodyPr>
            <a:lstStyle/>
            <a:p>
              <a:pPr defTabSz="585788" eaLnBrk="0" hangingPunct="0"/>
              <a:r>
                <a:rPr lang="en-US" sz="1700" b="1" i="1">
                  <a:solidFill>
                    <a:srgbClr val="3333FF"/>
                  </a:solidFill>
                  <a:latin typeface="Arial" pitchFamily="34" charset="0"/>
                </a:rPr>
                <a:t>The Development regions of Nepal</a:t>
              </a:r>
            </a:p>
            <a:p>
              <a:pPr defTabSz="585788" eaLnBrk="0" hangingPunct="0"/>
              <a:r>
                <a:rPr lang="en-US" sz="1700" b="1" i="1">
                  <a:solidFill>
                    <a:srgbClr val="3333FF"/>
                  </a:solidFill>
                  <a:latin typeface="Arial" pitchFamily="34" charset="0"/>
                </a:rPr>
                <a:t>		Scale 1: 500, 000</a:t>
              </a:r>
            </a:p>
          </p:txBody>
        </p:sp>
        <p:sp>
          <p:nvSpPr>
            <p:cNvPr id="280582" name="Rectangle 6"/>
            <p:cNvSpPr>
              <a:spLocks noChangeArrowheads="1"/>
            </p:cNvSpPr>
            <p:nvPr/>
          </p:nvSpPr>
          <p:spPr bwMode="auto">
            <a:xfrm>
              <a:off x="3459" y="3537"/>
              <a:ext cx="1632" cy="132"/>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900" b="1" i="1">
                  <a:solidFill>
                    <a:srgbClr val="3333FF"/>
                  </a:solidFill>
                </a:rPr>
                <a:t>Modified Universal Transverse Mercator Projection</a:t>
              </a:r>
            </a:p>
          </p:txBody>
        </p:sp>
        <p:sp>
          <p:nvSpPr>
            <p:cNvPr id="280583" name="Rectangle 7"/>
            <p:cNvSpPr>
              <a:spLocks noChangeArrowheads="1"/>
            </p:cNvSpPr>
            <p:nvPr/>
          </p:nvSpPr>
          <p:spPr bwMode="auto">
            <a:xfrm>
              <a:off x="1245" y="3474"/>
              <a:ext cx="1728" cy="123"/>
            </a:xfrm>
            <a:prstGeom prst="rect">
              <a:avLst/>
            </a:prstGeom>
            <a:noFill/>
            <a:ln w="9525">
              <a:noFill/>
              <a:miter lim="800000"/>
              <a:headEnd/>
              <a:tailEnd/>
            </a:ln>
            <a:effectLst/>
          </p:spPr>
          <p:txBody>
            <a:bodyPr lIns="73025" tIns="36512" rIns="73025" bIns="36512">
              <a:spAutoFit/>
            </a:bodyPr>
            <a:lstStyle/>
            <a:p>
              <a:pPr defTabSz="585788" eaLnBrk="0" hangingPunct="0"/>
              <a:r>
                <a:rPr lang="en-US" sz="800" b="1" i="1">
                  <a:solidFill>
                    <a:srgbClr val="3333FF"/>
                  </a:solidFill>
                </a:rPr>
                <a:t>This map is produced in 1995 by  Survey Department, Nepal</a:t>
              </a:r>
            </a:p>
          </p:txBody>
        </p:sp>
        <p:sp>
          <p:nvSpPr>
            <p:cNvPr id="280584" name="Freeform 8"/>
            <p:cNvSpPr>
              <a:spLocks/>
            </p:cNvSpPr>
            <p:nvPr/>
          </p:nvSpPr>
          <p:spPr bwMode="auto">
            <a:xfrm>
              <a:off x="3079" y="3516"/>
              <a:ext cx="99" cy="17"/>
            </a:xfrm>
            <a:custGeom>
              <a:avLst/>
              <a:gdLst/>
              <a:ahLst/>
              <a:cxnLst>
                <a:cxn ang="0">
                  <a:pos x="0" y="0"/>
                </a:cxn>
                <a:cxn ang="0">
                  <a:pos x="98" y="0"/>
                </a:cxn>
                <a:cxn ang="0">
                  <a:pos x="98" y="16"/>
                </a:cxn>
                <a:cxn ang="0">
                  <a:pos x="0" y="16"/>
                </a:cxn>
                <a:cxn ang="0">
                  <a:pos x="0" y="0"/>
                </a:cxn>
              </a:cxnLst>
              <a:rect l="0" t="0" r="r" b="b"/>
              <a:pathLst>
                <a:path w="99" h="17">
                  <a:moveTo>
                    <a:pt x="0" y="0"/>
                  </a:moveTo>
                  <a:lnTo>
                    <a:pt x="98" y="0"/>
                  </a:lnTo>
                  <a:lnTo>
                    <a:pt x="98"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5" name="Freeform 9"/>
            <p:cNvSpPr>
              <a:spLocks/>
            </p:cNvSpPr>
            <p:nvPr/>
          </p:nvSpPr>
          <p:spPr bwMode="auto">
            <a:xfrm>
              <a:off x="3164"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6" name="Freeform 10"/>
            <p:cNvSpPr>
              <a:spLocks/>
            </p:cNvSpPr>
            <p:nvPr/>
          </p:nvSpPr>
          <p:spPr bwMode="auto">
            <a:xfrm>
              <a:off x="3079" y="3540"/>
              <a:ext cx="86" cy="17"/>
            </a:xfrm>
            <a:custGeom>
              <a:avLst/>
              <a:gdLst/>
              <a:ahLst/>
              <a:cxnLst>
                <a:cxn ang="0">
                  <a:pos x="0" y="0"/>
                </a:cxn>
                <a:cxn ang="0">
                  <a:pos x="85" y="0"/>
                </a:cxn>
                <a:cxn ang="0">
                  <a:pos x="85" y="16"/>
                </a:cxn>
                <a:cxn ang="0">
                  <a:pos x="0" y="16"/>
                </a:cxn>
                <a:cxn ang="0">
                  <a:pos x="0" y="0"/>
                </a:cxn>
              </a:cxnLst>
              <a:rect l="0" t="0" r="r" b="b"/>
              <a:pathLst>
                <a:path w="86" h="17">
                  <a:moveTo>
                    <a:pt x="0" y="0"/>
                  </a:moveTo>
                  <a:lnTo>
                    <a:pt x="85" y="0"/>
                  </a:lnTo>
                  <a:lnTo>
                    <a:pt x="85"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7" name="Freeform 11"/>
            <p:cNvSpPr>
              <a:spLocks/>
            </p:cNvSpPr>
            <p:nvPr/>
          </p:nvSpPr>
          <p:spPr bwMode="auto">
            <a:xfrm>
              <a:off x="3079"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8" name="Rectangle 12"/>
            <p:cNvSpPr>
              <a:spLocks noChangeArrowheads="1"/>
            </p:cNvSpPr>
            <p:nvPr/>
          </p:nvSpPr>
          <p:spPr bwMode="auto">
            <a:xfrm>
              <a:off x="3168" y="3520"/>
              <a:ext cx="66" cy="17"/>
            </a:xfrm>
            <a:prstGeom prst="rect">
              <a:avLst/>
            </a:prstGeom>
            <a:solidFill>
              <a:schemeClr val="tx1"/>
            </a:solidFill>
            <a:ln w="12700">
              <a:solidFill>
                <a:schemeClr val="accent2"/>
              </a:solidFill>
              <a:miter lim="800000"/>
              <a:headEnd/>
              <a:tailEnd/>
            </a:ln>
            <a:effectLst/>
          </p:spPr>
          <p:txBody>
            <a:bodyPr wrap="none" anchor="ctr"/>
            <a:lstStyle/>
            <a:p>
              <a:endParaRPr lang="en-US"/>
            </a:p>
          </p:txBody>
        </p:sp>
        <p:sp>
          <p:nvSpPr>
            <p:cNvPr id="280589" name="Freeform 13"/>
            <p:cNvSpPr>
              <a:spLocks/>
            </p:cNvSpPr>
            <p:nvPr/>
          </p:nvSpPr>
          <p:spPr bwMode="auto">
            <a:xfrm>
              <a:off x="3164" y="3516"/>
              <a:ext cx="87" cy="17"/>
            </a:xfrm>
            <a:custGeom>
              <a:avLst/>
              <a:gdLst/>
              <a:ahLst/>
              <a:cxnLst>
                <a:cxn ang="0">
                  <a:pos x="0" y="0"/>
                </a:cxn>
                <a:cxn ang="0">
                  <a:pos x="86" y="0"/>
                </a:cxn>
                <a:cxn ang="0">
                  <a:pos x="86" y="16"/>
                </a:cxn>
                <a:cxn ang="0">
                  <a:pos x="0" y="16"/>
                </a:cxn>
                <a:cxn ang="0">
                  <a:pos x="0" y="0"/>
                </a:cxn>
              </a:cxnLst>
              <a:rect l="0" t="0" r="r" b="b"/>
              <a:pathLst>
                <a:path w="87" h="17">
                  <a:moveTo>
                    <a:pt x="0" y="0"/>
                  </a:moveTo>
                  <a:lnTo>
                    <a:pt x="86" y="0"/>
                  </a:lnTo>
                  <a:lnTo>
                    <a:pt x="86"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0" name="Freeform 14"/>
            <p:cNvSpPr>
              <a:spLocks/>
            </p:cNvSpPr>
            <p:nvPr/>
          </p:nvSpPr>
          <p:spPr bwMode="auto">
            <a:xfrm>
              <a:off x="3238"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1" name="Freeform 15"/>
            <p:cNvSpPr>
              <a:spLocks/>
            </p:cNvSpPr>
            <p:nvPr/>
          </p:nvSpPr>
          <p:spPr bwMode="auto">
            <a:xfrm>
              <a:off x="3164" y="3540"/>
              <a:ext cx="75" cy="17"/>
            </a:xfrm>
            <a:custGeom>
              <a:avLst/>
              <a:gdLst/>
              <a:ahLst/>
              <a:cxnLst>
                <a:cxn ang="0">
                  <a:pos x="0" y="0"/>
                </a:cxn>
                <a:cxn ang="0">
                  <a:pos x="74" y="0"/>
                </a:cxn>
                <a:cxn ang="0">
                  <a:pos x="74" y="16"/>
                </a:cxn>
                <a:cxn ang="0">
                  <a:pos x="0" y="16"/>
                </a:cxn>
                <a:cxn ang="0">
                  <a:pos x="0" y="0"/>
                </a:cxn>
              </a:cxnLst>
              <a:rect l="0" t="0" r="r" b="b"/>
              <a:pathLst>
                <a:path w="75" h="17">
                  <a:moveTo>
                    <a:pt x="0" y="0"/>
                  </a:moveTo>
                  <a:lnTo>
                    <a:pt x="74" y="0"/>
                  </a:lnTo>
                  <a:lnTo>
                    <a:pt x="74"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2" name="Freeform 16"/>
            <p:cNvSpPr>
              <a:spLocks/>
            </p:cNvSpPr>
            <p:nvPr/>
          </p:nvSpPr>
          <p:spPr bwMode="auto">
            <a:xfrm>
              <a:off x="3164"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3" name="Freeform 17"/>
            <p:cNvSpPr>
              <a:spLocks/>
            </p:cNvSpPr>
            <p:nvPr/>
          </p:nvSpPr>
          <p:spPr bwMode="auto">
            <a:xfrm>
              <a:off x="3238" y="3516"/>
              <a:ext cx="86" cy="17"/>
            </a:xfrm>
            <a:custGeom>
              <a:avLst/>
              <a:gdLst/>
              <a:ahLst/>
              <a:cxnLst>
                <a:cxn ang="0">
                  <a:pos x="0" y="0"/>
                </a:cxn>
                <a:cxn ang="0">
                  <a:pos x="85" y="0"/>
                </a:cxn>
                <a:cxn ang="0">
                  <a:pos x="85" y="16"/>
                </a:cxn>
                <a:cxn ang="0">
                  <a:pos x="0" y="16"/>
                </a:cxn>
                <a:cxn ang="0">
                  <a:pos x="0" y="0"/>
                </a:cxn>
              </a:cxnLst>
              <a:rect l="0" t="0" r="r" b="b"/>
              <a:pathLst>
                <a:path w="86" h="17">
                  <a:moveTo>
                    <a:pt x="0" y="0"/>
                  </a:moveTo>
                  <a:lnTo>
                    <a:pt x="85" y="0"/>
                  </a:lnTo>
                  <a:lnTo>
                    <a:pt x="85"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4" name="Freeform 18"/>
            <p:cNvSpPr>
              <a:spLocks/>
            </p:cNvSpPr>
            <p:nvPr/>
          </p:nvSpPr>
          <p:spPr bwMode="auto">
            <a:xfrm>
              <a:off x="3311"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5" name="Freeform 19"/>
            <p:cNvSpPr>
              <a:spLocks/>
            </p:cNvSpPr>
            <p:nvPr/>
          </p:nvSpPr>
          <p:spPr bwMode="auto">
            <a:xfrm>
              <a:off x="3238" y="3540"/>
              <a:ext cx="74" cy="17"/>
            </a:xfrm>
            <a:custGeom>
              <a:avLst/>
              <a:gdLst/>
              <a:ahLst/>
              <a:cxnLst>
                <a:cxn ang="0">
                  <a:pos x="0" y="0"/>
                </a:cxn>
                <a:cxn ang="0">
                  <a:pos x="73" y="0"/>
                </a:cxn>
                <a:cxn ang="0">
                  <a:pos x="73" y="16"/>
                </a:cxn>
                <a:cxn ang="0">
                  <a:pos x="0" y="16"/>
                </a:cxn>
                <a:cxn ang="0">
                  <a:pos x="0" y="0"/>
                </a:cxn>
              </a:cxnLst>
              <a:rect l="0" t="0" r="r" b="b"/>
              <a:pathLst>
                <a:path w="74" h="17">
                  <a:moveTo>
                    <a:pt x="0" y="0"/>
                  </a:moveTo>
                  <a:lnTo>
                    <a:pt x="73" y="0"/>
                  </a:lnTo>
                  <a:lnTo>
                    <a:pt x="73"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6" name="Freeform 20"/>
            <p:cNvSpPr>
              <a:spLocks/>
            </p:cNvSpPr>
            <p:nvPr/>
          </p:nvSpPr>
          <p:spPr bwMode="auto">
            <a:xfrm>
              <a:off x="3238"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7" name="Rectangle 21"/>
            <p:cNvSpPr>
              <a:spLocks noChangeArrowheads="1"/>
            </p:cNvSpPr>
            <p:nvPr/>
          </p:nvSpPr>
          <p:spPr bwMode="auto">
            <a:xfrm>
              <a:off x="3315" y="3520"/>
              <a:ext cx="66" cy="17"/>
            </a:xfrm>
            <a:prstGeom prst="rect">
              <a:avLst/>
            </a:prstGeom>
            <a:solidFill>
              <a:schemeClr val="tx1"/>
            </a:solidFill>
            <a:ln w="12700">
              <a:solidFill>
                <a:schemeClr val="accent2"/>
              </a:solidFill>
              <a:miter lim="800000"/>
              <a:headEnd/>
              <a:tailEnd/>
            </a:ln>
            <a:effectLst/>
          </p:spPr>
          <p:txBody>
            <a:bodyPr wrap="none" anchor="ctr"/>
            <a:lstStyle/>
            <a:p>
              <a:endParaRPr lang="en-US"/>
            </a:p>
          </p:txBody>
        </p:sp>
        <p:sp>
          <p:nvSpPr>
            <p:cNvPr id="280598" name="Freeform 22"/>
            <p:cNvSpPr>
              <a:spLocks/>
            </p:cNvSpPr>
            <p:nvPr/>
          </p:nvSpPr>
          <p:spPr bwMode="auto">
            <a:xfrm>
              <a:off x="3311" y="3516"/>
              <a:ext cx="87" cy="17"/>
            </a:xfrm>
            <a:custGeom>
              <a:avLst/>
              <a:gdLst/>
              <a:ahLst/>
              <a:cxnLst>
                <a:cxn ang="0">
                  <a:pos x="0" y="0"/>
                </a:cxn>
                <a:cxn ang="0">
                  <a:pos x="86" y="0"/>
                </a:cxn>
                <a:cxn ang="0">
                  <a:pos x="86" y="16"/>
                </a:cxn>
                <a:cxn ang="0">
                  <a:pos x="0" y="16"/>
                </a:cxn>
                <a:cxn ang="0">
                  <a:pos x="0" y="0"/>
                </a:cxn>
              </a:cxnLst>
              <a:rect l="0" t="0" r="r" b="b"/>
              <a:pathLst>
                <a:path w="87" h="17">
                  <a:moveTo>
                    <a:pt x="0" y="0"/>
                  </a:moveTo>
                  <a:lnTo>
                    <a:pt x="86" y="0"/>
                  </a:lnTo>
                  <a:lnTo>
                    <a:pt x="86"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9" name="Freeform 23"/>
            <p:cNvSpPr>
              <a:spLocks/>
            </p:cNvSpPr>
            <p:nvPr/>
          </p:nvSpPr>
          <p:spPr bwMode="auto">
            <a:xfrm>
              <a:off x="3384"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0" name="Freeform 24"/>
            <p:cNvSpPr>
              <a:spLocks/>
            </p:cNvSpPr>
            <p:nvPr/>
          </p:nvSpPr>
          <p:spPr bwMode="auto">
            <a:xfrm>
              <a:off x="3311" y="3540"/>
              <a:ext cx="74" cy="17"/>
            </a:xfrm>
            <a:custGeom>
              <a:avLst/>
              <a:gdLst/>
              <a:ahLst/>
              <a:cxnLst>
                <a:cxn ang="0">
                  <a:pos x="0" y="0"/>
                </a:cxn>
                <a:cxn ang="0">
                  <a:pos x="73" y="0"/>
                </a:cxn>
                <a:cxn ang="0">
                  <a:pos x="73" y="16"/>
                </a:cxn>
                <a:cxn ang="0">
                  <a:pos x="0" y="16"/>
                </a:cxn>
                <a:cxn ang="0">
                  <a:pos x="0" y="0"/>
                </a:cxn>
              </a:cxnLst>
              <a:rect l="0" t="0" r="r" b="b"/>
              <a:pathLst>
                <a:path w="74" h="17">
                  <a:moveTo>
                    <a:pt x="0" y="0"/>
                  </a:moveTo>
                  <a:lnTo>
                    <a:pt x="73" y="0"/>
                  </a:lnTo>
                  <a:lnTo>
                    <a:pt x="73"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1" name="Freeform 25"/>
            <p:cNvSpPr>
              <a:spLocks/>
            </p:cNvSpPr>
            <p:nvPr/>
          </p:nvSpPr>
          <p:spPr bwMode="auto">
            <a:xfrm>
              <a:off x="3311"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2" name="Rectangle 26"/>
            <p:cNvSpPr>
              <a:spLocks noChangeArrowheads="1"/>
            </p:cNvSpPr>
            <p:nvPr/>
          </p:nvSpPr>
          <p:spPr bwMode="auto">
            <a:xfrm>
              <a:off x="3026"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0</a:t>
              </a:r>
            </a:p>
          </p:txBody>
        </p:sp>
        <p:sp>
          <p:nvSpPr>
            <p:cNvPr id="280603" name="Rectangle 27"/>
            <p:cNvSpPr>
              <a:spLocks noChangeArrowheads="1"/>
            </p:cNvSpPr>
            <p:nvPr/>
          </p:nvSpPr>
          <p:spPr bwMode="auto">
            <a:xfrm>
              <a:off x="3319"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4</a:t>
              </a:r>
            </a:p>
          </p:txBody>
        </p:sp>
        <p:sp>
          <p:nvSpPr>
            <p:cNvPr id="280604" name="Rectangle 28"/>
            <p:cNvSpPr>
              <a:spLocks noChangeArrowheads="1"/>
            </p:cNvSpPr>
            <p:nvPr/>
          </p:nvSpPr>
          <p:spPr bwMode="auto">
            <a:xfrm>
              <a:off x="3099"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1</a:t>
              </a:r>
            </a:p>
          </p:txBody>
        </p:sp>
        <p:sp>
          <p:nvSpPr>
            <p:cNvPr id="280605" name="Rectangle 29"/>
            <p:cNvSpPr>
              <a:spLocks noChangeArrowheads="1"/>
            </p:cNvSpPr>
            <p:nvPr/>
          </p:nvSpPr>
          <p:spPr bwMode="auto">
            <a:xfrm>
              <a:off x="3173"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2</a:t>
              </a:r>
            </a:p>
          </p:txBody>
        </p:sp>
        <p:sp>
          <p:nvSpPr>
            <p:cNvPr id="280606" name="Rectangle 30"/>
            <p:cNvSpPr>
              <a:spLocks noChangeArrowheads="1"/>
            </p:cNvSpPr>
            <p:nvPr/>
          </p:nvSpPr>
          <p:spPr bwMode="auto">
            <a:xfrm>
              <a:off x="3246"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3</a:t>
              </a:r>
            </a:p>
          </p:txBody>
        </p:sp>
        <p:sp>
          <p:nvSpPr>
            <p:cNvPr id="280607" name="Rectangle 31"/>
            <p:cNvSpPr>
              <a:spLocks noChangeArrowheads="1"/>
            </p:cNvSpPr>
            <p:nvPr/>
          </p:nvSpPr>
          <p:spPr bwMode="auto">
            <a:xfrm>
              <a:off x="3034" y="3489"/>
              <a:ext cx="418" cy="131"/>
            </a:xfrm>
            <a:prstGeom prst="rect">
              <a:avLst/>
            </a:prstGeom>
            <a:noFill/>
            <a:ln w="12700">
              <a:solidFill>
                <a:schemeClr val="accent2"/>
              </a:solidFill>
              <a:miter lim="800000"/>
              <a:headEnd/>
              <a:tailEnd/>
            </a:ln>
            <a:effectLst/>
          </p:spPr>
          <p:txBody>
            <a:bodyPr wrap="none" lIns="73025" tIns="36512" rIns="73025" bIns="36512">
              <a:spAutoFit/>
            </a:bodyPr>
            <a:lstStyle/>
            <a:p>
              <a:pPr defTabSz="585788" eaLnBrk="0" hangingPunct="0"/>
              <a:r>
                <a:rPr lang="en-US" sz="800" b="1" i="1">
                  <a:solidFill>
                    <a:srgbClr val="3333FF"/>
                  </a:solidFill>
                </a:rPr>
                <a:t>hundreds of</a:t>
              </a:r>
            </a:p>
          </p:txBody>
        </p:sp>
        <p:sp>
          <p:nvSpPr>
            <p:cNvPr id="280608" name="Rectangle 32"/>
            <p:cNvSpPr>
              <a:spLocks noChangeArrowheads="1"/>
            </p:cNvSpPr>
            <p:nvPr/>
          </p:nvSpPr>
          <p:spPr bwMode="auto">
            <a:xfrm>
              <a:off x="3050" y="3542"/>
              <a:ext cx="366"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kilometers</a:t>
              </a:r>
            </a:p>
          </p:txBody>
        </p:sp>
        <p:sp>
          <p:nvSpPr>
            <p:cNvPr id="280609" name="Freeform 33"/>
            <p:cNvSpPr>
              <a:spLocks/>
            </p:cNvSpPr>
            <p:nvPr/>
          </p:nvSpPr>
          <p:spPr bwMode="auto">
            <a:xfrm>
              <a:off x="1539" y="2880"/>
              <a:ext cx="432" cy="432"/>
            </a:xfrm>
            <a:custGeom>
              <a:avLst/>
              <a:gdLst/>
              <a:ahLst/>
              <a:cxnLst>
                <a:cxn ang="0">
                  <a:pos x="24" y="23"/>
                </a:cxn>
                <a:cxn ang="0">
                  <a:pos x="24" y="11"/>
                </a:cxn>
                <a:cxn ang="0">
                  <a:pos x="24" y="0"/>
                </a:cxn>
                <a:cxn ang="0">
                  <a:pos x="37" y="11"/>
                </a:cxn>
                <a:cxn ang="0">
                  <a:pos x="49" y="23"/>
                </a:cxn>
                <a:cxn ang="0">
                  <a:pos x="37" y="36"/>
                </a:cxn>
                <a:cxn ang="0">
                  <a:pos x="37" y="23"/>
                </a:cxn>
                <a:cxn ang="0">
                  <a:pos x="61" y="23"/>
                </a:cxn>
                <a:cxn ang="0">
                  <a:pos x="61" y="36"/>
                </a:cxn>
                <a:cxn ang="0">
                  <a:pos x="61" y="36"/>
                </a:cxn>
                <a:cxn ang="0">
                  <a:pos x="37" y="48"/>
                </a:cxn>
                <a:cxn ang="0">
                  <a:pos x="37" y="36"/>
                </a:cxn>
                <a:cxn ang="0">
                  <a:pos x="49" y="36"/>
                </a:cxn>
                <a:cxn ang="0">
                  <a:pos x="61" y="60"/>
                </a:cxn>
                <a:cxn ang="0">
                  <a:pos x="74" y="85"/>
                </a:cxn>
                <a:cxn ang="0">
                  <a:pos x="49" y="72"/>
                </a:cxn>
                <a:cxn ang="0">
                  <a:pos x="24" y="60"/>
                </a:cxn>
                <a:cxn ang="0">
                  <a:pos x="24" y="48"/>
                </a:cxn>
                <a:cxn ang="0">
                  <a:pos x="37" y="60"/>
                </a:cxn>
                <a:cxn ang="0">
                  <a:pos x="24" y="72"/>
                </a:cxn>
                <a:cxn ang="0">
                  <a:pos x="12" y="60"/>
                </a:cxn>
                <a:cxn ang="0">
                  <a:pos x="12" y="60"/>
                </a:cxn>
                <a:cxn ang="0">
                  <a:pos x="24" y="36"/>
                </a:cxn>
                <a:cxn ang="0">
                  <a:pos x="24" y="36"/>
                </a:cxn>
                <a:cxn ang="0">
                  <a:pos x="24" y="48"/>
                </a:cxn>
                <a:cxn ang="0">
                  <a:pos x="0" y="36"/>
                </a:cxn>
                <a:cxn ang="0">
                  <a:pos x="0" y="23"/>
                </a:cxn>
                <a:cxn ang="0">
                  <a:pos x="0" y="36"/>
                </a:cxn>
                <a:cxn ang="0">
                  <a:pos x="0" y="23"/>
                </a:cxn>
                <a:cxn ang="0">
                  <a:pos x="24" y="36"/>
                </a:cxn>
                <a:cxn ang="0">
                  <a:pos x="24" y="36"/>
                </a:cxn>
                <a:cxn ang="0">
                  <a:pos x="37" y="36"/>
                </a:cxn>
                <a:cxn ang="0">
                  <a:pos x="24" y="60"/>
                </a:cxn>
                <a:cxn ang="0">
                  <a:pos x="24" y="60"/>
                </a:cxn>
                <a:cxn ang="0">
                  <a:pos x="12" y="60"/>
                </a:cxn>
                <a:cxn ang="0">
                  <a:pos x="24" y="48"/>
                </a:cxn>
                <a:cxn ang="0">
                  <a:pos x="24" y="48"/>
                </a:cxn>
                <a:cxn ang="0">
                  <a:pos x="24" y="48"/>
                </a:cxn>
                <a:cxn ang="0">
                  <a:pos x="49" y="60"/>
                </a:cxn>
                <a:cxn ang="0">
                  <a:pos x="49" y="72"/>
                </a:cxn>
                <a:cxn ang="0">
                  <a:pos x="49" y="60"/>
                </a:cxn>
                <a:cxn ang="0">
                  <a:pos x="37" y="36"/>
                </a:cxn>
                <a:cxn ang="0">
                  <a:pos x="37" y="36"/>
                </a:cxn>
                <a:cxn ang="0">
                  <a:pos x="37" y="36"/>
                </a:cxn>
                <a:cxn ang="0">
                  <a:pos x="61" y="23"/>
                </a:cxn>
                <a:cxn ang="0">
                  <a:pos x="61" y="23"/>
                </a:cxn>
                <a:cxn ang="0">
                  <a:pos x="61" y="36"/>
                </a:cxn>
                <a:cxn ang="0">
                  <a:pos x="37" y="36"/>
                </a:cxn>
                <a:cxn ang="0">
                  <a:pos x="37" y="36"/>
                </a:cxn>
                <a:cxn ang="0">
                  <a:pos x="37" y="36"/>
                </a:cxn>
                <a:cxn ang="0">
                  <a:pos x="24" y="23"/>
                </a:cxn>
                <a:cxn ang="0">
                  <a:pos x="37" y="11"/>
                </a:cxn>
                <a:cxn ang="0">
                  <a:pos x="37" y="11"/>
                </a:cxn>
                <a:cxn ang="0">
                  <a:pos x="37" y="23"/>
                </a:cxn>
                <a:cxn ang="0">
                  <a:pos x="24" y="23"/>
                </a:cxn>
              </a:cxnLst>
              <a:rect l="0" t="0" r="r" b="b"/>
              <a:pathLst>
                <a:path w="75" h="86">
                  <a:moveTo>
                    <a:pt x="24" y="23"/>
                  </a:moveTo>
                  <a:lnTo>
                    <a:pt x="24" y="11"/>
                  </a:lnTo>
                  <a:lnTo>
                    <a:pt x="24" y="0"/>
                  </a:lnTo>
                  <a:lnTo>
                    <a:pt x="37" y="11"/>
                  </a:lnTo>
                  <a:lnTo>
                    <a:pt x="49" y="23"/>
                  </a:lnTo>
                  <a:lnTo>
                    <a:pt x="37" y="36"/>
                  </a:lnTo>
                  <a:lnTo>
                    <a:pt x="37" y="23"/>
                  </a:lnTo>
                  <a:lnTo>
                    <a:pt x="61" y="23"/>
                  </a:lnTo>
                  <a:lnTo>
                    <a:pt x="61" y="36"/>
                  </a:lnTo>
                  <a:lnTo>
                    <a:pt x="61" y="36"/>
                  </a:lnTo>
                  <a:lnTo>
                    <a:pt x="37" y="48"/>
                  </a:lnTo>
                  <a:lnTo>
                    <a:pt x="37" y="36"/>
                  </a:lnTo>
                  <a:lnTo>
                    <a:pt x="49" y="36"/>
                  </a:lnTo>
                  <a:lnTo>
                    <a:pt x="61" y="60"/>
                  </a:lnTo>
                  <a:lnTo>
                    <a:pt x="74" y="85"/>
                  </a:lnTo>
                  <a:lnTo>
                    <a:pt x="49" y="72"/>
                  </a:lnTo>
                  <a:lnTo>
                    <a:pt x="24" y="60"/>
                  </a:lnTo>
                  <a:lnTo>
                    <a:pt x="24" y="48"/>
                  </a:lnTo>
                  <a:lnTo>
                    <a:pt x="37" y="60"/>
                  </a:lnTo>
                  <a:lnTo>
                    <a:pt x="24" y="72"/>
                  </a:lnTo>
                  <a:lnTo>
                    <a:pt x="12" y="60"/>
                  </a:lnTo>
                  <a:lnTo>
                    <a:pt x="12" y="60"/>
                  </a:lnTo>
                  <a:lnTo>
                    <a:pt x="24" y="36"/>
                  </a:lnTo>
                  <a:lnTo>
                    <a:pt x="24" y="36"/>
                  </a:lnTo>
                  <a:lnTo>
                    <a:pt x="24" y="48"/>
                  </a:lnTo>
                  <a:lnTo>
                    <a:pt x="0" y="36"/>
                  </a:lnTo>
                  <a:lnTo>
                    <a:pt x="0" y="23"/>
                  </a:lnTo>
                  <a:lnTo>
                    <a:pt x="0" y="36"/>
                  </a:lnTo>
                  <a:lnTo>
                    <a:pt x="0" y="23"/>
                  </a:lnTo>
                  <a:lnTo>
                    <a:pt x="24" y="36"/>
                  </a:lnTo>
                  <a:lnTo>
                    <a:pt x="24" y="36"/>
                  </a:lnTo>
                  <a:lnTo>
                    <a:pt x="37" y="36"/>
                  </a:lnTo>
                  <a:lnTo>
                    <a:pt x="24" y="60"/>
                  </a:lnTo>
                  <a:lnTo>
                    <a:pt x="24" y="60"/>
                  </a:lnTo>
                  <a:lnTo>
                    <a:pt x="12" y="60"/>
                  </a:lnTo>
                  <a:lnTo>
                    <a:pt x="24" y="48"/>
                  </a:lnTo>
                  <a:lnTo>
                    <a:pt x="24" y="48"/>
                  </a:lnTo>
                  <a:lnTo>
                    <a:pt x="24" y="48"/>
                  </a:lnTo>
                  <a:lnTo>
                    <a:pt x="49" y="60"/>
                  </a:lnTo>
                  <a:lnTo>
                    <a:pt x="49" y="72"/>
                  </a:lnTo>
                  <a:lnTo>
                    <a:pt x="49" y="60"/>
                  </a:lnTo>
                  <a:lnTo>
                    <a:pt x="37" y="36"/>
                  </a:lnTo>
                  <a:lnTo>
                    <a:pt x="37" y="36"/>
                  </a:lnTo>
                  <a:lnTo>
                    <a:pt x="37" y="36"/>
                  </a:lnTo>
                  <a:lnTo>
                    <a:pt x="61" y="23"/>
                  </a:lnTo>
                  <a:lnTo>
                    <a:pt x="61" y="23"/>
                  </a:lnTo>
                  <a:lnTo>
                    <a:pt x="61" y="36"/>
                  </a:lnTo>
                  <a:lnTo>
                    <a:pt x="37" y="36"/>
                  </a:lnTo>
                  <a:lnTo>
                    <a:pt x="37" y="36"/>
                  </a:lnTo>
                  <a:lnTo>
                    <a:pt x="37" y="36"/>
                  </a:lnTo>
                  <a:lnTo>
                    <a:pt x="24" y="23"/>
                  </a:lnTo>
                  <a:lnTo>
                    <a:pt x="37" y="11"/>
                  </a:lnTo>
                  <a:lnTo>
                    <a:pt x="37" y="11"/>
                  </a:lnTo>
                  <a:lnTo>
                    <a:pt x="37" y="23"/>
                  </a:lnTo>
                  <a:lnTo>
                    <a:pt x="24" y="23"/>
                  </a:lnTo>
                </a:path>
              </a:pathLst>
            </a:custGeom>
            <a:solidFill>
              <a:srgbClr val="FF99FF"/>
            </a:solidFill>
            <a:ln w="12700" cap="rnd" cmpd="sng">
              <a:solidFill>
                <a:schemeClr val="accent2"/>
              </a:solidFill>
              <a:prstDash val="solid"/>
              <a:round/>
              <a:headEnd/>
              <a:tailEnd/>
            </a:ln>
            <a:effectLst/>
          </p:spPr>
          <p:txBody>
            <a:bodyPr/>
            <a:lstStyle/>
            <a:p>
              <a:endParaRPr lang="en-US"/>
            </a:p>
          </p:txBody>
        </p:sp>
        <p:sp>
          <p:nvSpPr>
            <p:cNvPr id="280610" name="Freeform 34"/>
            <p:cNvSpPr>
              <a:spLocks/>
            </p:cNvSpPr>
            <p:nvPr/>
          </p:nvSpPr>
          <p:spPr bwMode="auto">
            <a:xfrm>
              <a:off x="4721" y="3661"/>
              <a:ext cx="17" cy="17"/>
            </a:xfrm>
            <a:custGeom>
              <a:avLst/>
              <a:gdLst/>
              <a:ahLst/>
              <a:cxnLst>
                <a:cxn ang="0">
                  <a:pos x="0" y="16"/>
                </a:cxn>
                <a:cxn ang="0">
                  <a:pos x="0" y="16"/>
                </a:cxn>
                <a:cxn ang="0">
                  <a:pos x="16" y="0"/>
                </a:cxn>
                <a:cxn ang="0">
                  <a:pos x="16" y="0"/>
                </a:cxn>
                <a:cxn ang="0">
                  <a:pos x="0" y="16"/>
                </a:cxn>
              </a:cxnLst>
              <a:rect l="0" t="0" r="r" b="b"/>
              <a:pathLst>
                <a:path w="17" h="17">
                  <a:moveTo>
                    <a:pt x="0" y="16"/>
                  </a:moveTo>
                  <a:lnTo>
                    <a:pt x="0" y="16"/>
                  </a:lnTo>
                  <a:lnTo>
                    <a:pt x="16" y="0"/>
                  </a:lnTo>
                  <a:lnTo>
                    <a:pt x="16" y="0"/>
                  </a:lnTo>
                  <a:lnTo>
                    <a:pt x="0" y="16"/>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1" name="Freeform 35"/>
            <p:cNvSpPr>
              <a:spLocks/>
            </p:cNvSpPr>
            <p:nvPr/>
          </p:nvSpPr>
          <p:spPr bwMode="auto">
            <a:xfrm>
              <a:off x="1431" y="1356"/>
              <a:ext cx="87" cy="135"/>
            </a:xfrm>
            <a:custGeom>
              <a:avLst/>
              <a:gdLst/>
              <a:ahLst/>
              <a:cxnLst>
                <a:cxn ang="0">
                  <a:pos x="36" y="134"/>
                </a:cxn>
                <a:cxn ang="0">
                  <a:pos x="0" y="134"/>
                </a:cxn>
                <a:cxn ang="0">
                  <a:pos x="0" y="134"/>
                </a:cxn>
                <a:cxn ang="0">
                  <a:pos x="0" y="134"/>
                </a:cxn>
                <a:cxn ang="0">
                  <a:pos x="36" y="0"/>
                </a:cxn>
                <a:cxn ang="0">
                  <a:pos x="49" y="0"/>
                </a:cxn>
                <a:cxn ang="0">
                  <a:pos x="49" y="0"/>
                </a:cxn>
                <a:cxn ang="0">
                  <a:pos x="86" y="134"/>
                </a:cxn>
                <a:cxn ang="0">
                  <a:pos x="86" y="134"/>
                </a:cxn>
                <a:cxn ang="0">
                  <a:pos x="73" y="134"/>
                </a:cxn>
                <a:cxn ang="0">
                  <a:pos x="73" y="134"/>
                </a:cxn>
                <a:cxn ang="0">
                  <a:pos x="36" y="0"/>
                </a:cxn>
                <a:cxn ang="0">
                  <a:pos x="49" y="0"/>
                </a:cxn>
                <a:cxn ang="0">
                  <a:pos x="49" y="0"/>
                </a:cxn>
                <a:cxn ang="0">
                  <a:pos x="12" y="134"/>
                </a:cxn>
                <a:cxn ang="0">
                  <a:pos x="0" y="134"/>
                </a:cxn>
                <a:cxn ang="0">
                  <a:pos x="0" y="122"/>
                </a:cxn>
                <a:cxn ang="0">
                  <a:pos x="36" y="122"/>
                </a:cxn>
                <a:cxn ang="0">
                  <a:pos x="36" y="134"/>
                </a:cxn>
              </a:cxnLst>
              <a:rect l="0" t="0" r="r" b="b"/>
              <a:pathLst>
                <a:path w="87" h="135">
                  <a:moveTo>
                    <a:pt x="36" y="134"/>
                  </a:moveTo>
                  <a:lnTo>
                    <a:pt x="0" y="134"/>
                  </a:lnTo>
                  <a:lnTo>
                    <a:pt x="0" y="134"/>
                  </a:lnTo>
                  <a:lnTo>
                    <a:pt x="0" y="134"/>
                  </a:lnTo>
                  <a:lnTo>
                    <a:pt x="36" y="0"/>
                  </a:lnTo>
                  <a:lnTo>
                    <a:pt x="49" y="0"/>
                  </a:lnTo>
                  <a:lnTo>
                    <a:pt x="49" y="0"/>
                  </a:lnTo>
                  <a:lnTo>
                    <a:pt x="86" y="134"/>
                  </a:lnTo>
                  <a:lnTo>
                    <a:pt x="86" y="134"/>
                  </a:lnTo>
                  <a:lnTo>
                    <a:pt x="73" y="134"/>
                  </a:lnTo>
                  <a:lnTo>
                    <a:pt x="73" y="134"/>
                  </a:lnTo>
                  <a:lnTo>
                    <a:pt x="36" y="0"/>
                  </a:lnTo>
                  <a:lnTo>
                    <a:pt x="49" y="0"/>
                  </a:lnTo>
                  <a:lnTo>
                    <a:pt x="49" y="0"/>
                  </a:lnTo>
                  <a:lnTo>
                    <a:pt x="12" y="134"/>
                  </a:lnTo>
                  <a:lnTo>
                    <a:pt x="0" y="134"/>
                  </a:lnTo>
                  <a:lnTo>
                    <a:pt x="0" y="122"/>
                  </a:lnTo>
                  <a:lnTo>
                    <a:pt x="36" y="122"/>
                  </a:lnTo>
                  <a:lnTo>
                    <a:pt x="36" y="134"/>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2" name="Freeform 36"/>
            <p:cNvSpPr>
              <a:spLocks/>
            </p:cNvSpPr>
            <p:nvPr/>
          </p:nvSpPr>
          <p:spPr bwMode="auto">
            <a:xfrm>
              <a:off x="1468" y="1478"/>
              <a:ext cx="38" cy="17"/>
            </a:xfrm>
            <a:custGeom>
              <a:avLst/>
              <a:gdLst/>
              <a:ahLst/>
              <a:cxnLst>
                <a:cxn ang="0">
                  <a:pos x="37" y="16"/>
                </a:cxn>
                <a:cxn ang="0">
                  <a:pos x="0" y="16"/>
                </a:cxn>
                <a:cxn ang="0">
                  <a:pos x="0" y="0"/>
                </a:cxn>
                <a:cxn ang="0">
                  <a:pos x="0" y="0"/>
                </a:cxn>
                <a:cxn ang="0">
                  <a:pos x="0" y="0"/>
                </a:cxn>
                <a:cxn ang="0">
                  <a:pos x="37" y="0"/>
                </a:cxn>
                <a:cxn ang="0">
                  <a:pos x="37" y="16"/>
                </a:cxn>
              </a:cxnLst>
              <a:rect l="0" t="0" r="r" b="b"/>
              <a:pathLst>
                <a:path w="38" h="17">
                  <a:moveTo>
                    <a:pt x="37" y="16"/>
                  </a:moveTo>
                  <a:lnTo>
                    <a:pt x="0" y="16"/>
                  </a:lnTo>
                  <a:lnTo>
                    <a:pt x="0" y="0"/>
                  </a:lnTo>
                  <a:lnTo>
                    <a:pt x="0" y="0"/>
                  </a:lnTo>
                  <a:lnTo>
                    <a:pt x="0" y="0"/>
                  </a:lnTo>
                  <a:lnTo>
                    <a:pt x="37" y="0"/>
                  </a:lnTo>
                  <a:lnTo>
                    <a:pt x="37" y="16"/>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3" name="Freeform 37"/>
            <p:cNvSpPr>
              <a:spLocks/>
            </p:cNvSpPr>
            <p:nvPr/>
          </p:nvSpPr>
          <p:spPr bwMode="auto">
            <a:xfrm>
              <a:off x="1468" y="1490"/>
              <a:ext cx="17" cy="1"/>
            </a:xfrm>
            <a:custGeom>
              <a:avLst/>
              <a:gdLst/>
              <a:ahLst/>
              <a:cxnLst>
                <a:cxn ang="0">
                  <a:pos x="16" y="0"/>
                </a:cxn>
                <a:cxn ang="0">
                  <a:pos x="16" y="0"/>
                </a:cxn>
                <a:cxn ang="0">
                  <a:pos x="0" y="0"/>
                </a:cxn>
                <a:cxn ang="0">
                  <a:pos x="0" y="0"/>
                </a:cxn>
                <a:cxn ang="0">
                  <a:pos x="16" y="0"/>
                </a:cxn>
              </a:cxnLst>
              <a:rect l="0" t="0" r="r" b="b"/>
              <a:pathLst>
                <a:path w="17" h="1">
                  <a:moveTo>
                    <a:pt x="16" y="0"/>
                  </a:moveTo>
                  <a:lnTo>
                    <a:pt x="16" y="0"/>
                  </a:lnTo>
                  <a:lnTo>
                    <a:pt x="0" y="0"/>
                  </a:lnTo>
                  <a:lnTo>
                    <a:pt x="0" y="0"/>
                  </a:lnTo>
                  <a:lnTo>
                    <a:pt x="16"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4" name="Freeform 38"/>
            <p:cNvSpPr>
              <a:spLocks/>
            </p:cNvSpPr>
            <p:nvPr/>
          </p:nvSpPr>
          <p:spPr bwMode="auto">
            <a:xfrm>
              <a:off x="1468" y="1490"/>
              <a:ext cx="17" cy="112"/>
            </a:xfrm>
            <a:custGeom>
              <a:avLst/>
              <a:gdLst/>
              <a:ahLst/>
              <a:cxnLst>
                <a:cxn ang="0">
                  <a:pos x="16" y="0"/>
                </a:cxn>
                <a:cxn ang="0">
                  <a:pos x="0" y="0"/>
                </a:cxn>
                <a:cxn ang="0">
                  <a:pos x="0" y="111"/>
                </a:cxn>
                <a:cxn ang="0">
                  <a:pos x="16" y="111"/>
                </a:cxn>
                <a:cxn ang="0">
                  <a:pos x="16" y="0"/>
                </a:cxn>
              </a:cxnLst>
              <a:rect l="0" t="0" r="r" b="b"/>
              <a:pathLst>
                <a:path w="17" h="112">
                  <a:moveTo>
                    <a:pt x="16" y="0"/>
                  </a:moveTo>
                  <a:lnTo>
                    <a:pt x="0" y="0"/>
                  </a:lnTo>
                  <a:lnTo>
                    <a:pt x="0" y="111"/>
                  </a:lnTo>
                  <a:lnTo>
                    <a:pt x="16" y="111"/>
                  </a:lnTo>
                  <a:lnTo>
                    <a:pt x="16"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5" name="Freeform 39"/>
            <p:cNvSpPr>
              <a:spLocks/>
            </p:cNvSpPr>
            <p:nvPr/>
          </p:nvSpPr>
          <p:spPr bwMode="auto">
            <a:xfrm>
              <a:off x="1507" y="1571"/>
              <a:ext cx="1" cy="17"/>
            </a:xfrm>
            <a:custGeom>
              <a:avLst/>
              <a:gdLst/>
              <a:ahLst/>
              <a:cxnLst>
                <a:cxn ang="0">
                  <a:pos x="0" y="0"/>
                </a:cxn>
                <a:cxn ang="0">
                  <a:pos x="0" y="0"/>
                </a:cxn>
                <a:cxn ang="0">
                  <a:pos x="0" y="16"/>
                </a:cxn>
                <a:cxn ang="0">
                  <a:pos x="0" y="16"/>
                </a:cxn>
                <a:cxn ang="0">
                  <a:pos x="0" y="0"/>
                </a:cxn>
              </a:cxnLst>
              <a:rect l="0" t="0" r="r" b="b"/>
              <a:pathLst>
                <a:path w="1" h="17">
                  <a:moveTo>
                    <a:pt x="0" y="0"/>
                  </a:moveTo>
                  <a:lnTo>
                    <a:pt x="0" y="0"/>
                  </a:lnTo>
                  <a:lnTo>
                    <a:pt x="0"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6" name="Freeform 40"/>
            <p:cNvSpPr>
              <a:spLocks/>
            </p:cNvSpPr>
            <p:nvPr/>
          </p:nvSpPr>
          <p:spPr bwMode="auto">
            <a:xfrm>
              <a:off x="1529" y="1527"/>
              <a:ext cx="1" cy="17"/>
            </a:xfrm>
            <a:custGeom>
              <a:avLst/>
              <a:gdLst/>
              <a:ahLst/>
              <a:cxnLst>
                <a:cxn ang="0">
                  <a:pos x="0" y="0"/>
                </a:cxn>
                <a:cxn ang="0">
                  <a:pos x="0" y="0"/>
                </a:cxn>
                <a:cxn ang="0">
                  <a:pos x="0" y="16"/>
                </a:cxn>
                <a:cxn ang="0">
                  <a:pos x="0" y="16"/>
                </a:cxn>
                <a:cxn ang="0">
                  <a:pos x="0" y="0"/>
                </a:cxn>
              </a:cxnLst>
              <a:rect l="0" t="0" r="r" b="b"/>
              <a:pathLst>
                <a:path w="1" h="17">
                  <a:moveTo>
                    <a:pt x="0" y="0"/>
                  </a:moveTo>
                  <a:lnTo>
                    <a:pt x="0" y="0"/>
                  </a:lnTo>
                  <a:lnTo>
                    <a:pt x="0"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7" name="Freeform 41"/>
            <p:cNvSpPr>
              <a:spLocks/>
            </p:cNvSpPr>
            <p:nvPr/>
          </p:nvSpPr>
          <p:spPr bwMode="auto">
            <a:xfrm>
              <a:off x="1431" y="1356"/>
              <a:ext cx="75" cy="135"/>
            </a:xfrm>
            <a:custGeom>
              <a:avLst/>
              <a:gdLst/>
              <a:ahLst/>
              <a:cxnLst>
                <a:cxn ang="0">
                  <a:pos x="37" y="134"/>
                </a:cxn>
                <a:cxn ang="0">
                  <a:pos x="0" y="134"/>
                </a:cxn>
                <a:cxn ang="0">
                  <a:pos x="37" y="0"/>
                </a:cxn>
                <a:cxn ang="0">
                  <a:pos x="74" y="134"/>
                </a:cxn>
                <a:cxn ang="0">
                  <a:pos x="37" y="134"/>
                </a:cxn>
              </a:cxnLst>
              <a:rect l="0" t="0" r="r" b="b"/>
              <a:pathLst>
                <a:path w="75" h="135">
                  <a:moveTo>
                    <a:pt x="37" y="134"/>
                  </a:moveTo>
                  <a:lnTo>
                    <a:pt x="0" y="134"/>
                  </a:lnTo>
                  <a:lnTo>
                    <a:pt x="37" y="0"/>
                  </a:lnTo>
                  <a:lnTo>
                    <a:pt x="74" y="134"/>
                  </a:lnTo>
                  <a:lnTo>
                    <a:pt x="37" y="134"/>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8" name="Freeform 42"/>
            <p:cNvSpPr>
              <a:spLocks/>
            </p:cNvSpPr>
            <p:nvPr/>
          </p:nvSpPr>
          <p:spPr bwMode="auto">
            <a:xfrm>
              <a:off x="1419" y="1527"/>
              <a:ext cx="111" cy="25"/>
            </a:xfrm>
            <a:custGeom>
              <a:avLst/>
              <a:gdLst/>
              <a:ahLst/>
              <a:cxnLst>
                <a:cxn ang="0">
                  <a:pos x="0" y="12"/>
                </a:cxn>
                <a:cxn ang="0">
                  <a:pos x="0" y="24"/>
                </a:cxn>
                <a:cxn ang="0">
                  <a:pos x="110" y="12"/>
                </a:cxn>
                <a:cxn ang="0">
                  <a:pos x="110" y="0"/>
                </a:cxn>
                <a:cxn ang="0">
                  <a:pos x="0" y="12"/>
                </a:cxn>
              </a:cxnLst>
              <a:rect l="0" t="0" r="r" b="b"/>
              <a:pathLst>
                <a:path w="111" h="25">
                  <a:moveTo>
                    <a:pt x="0" y="12"/>
                  </a:moveTo>
                  <a:lnTo>
                    <a:pt x="0" y="24"/>
                  </a:lnTo>
                  <a:lnTo>
                    <a:pt x="110" y="12"/>
                  </a:lnTo>
                  <a:lnTo>
                    <a:pt x="110" y="0"/>
                  </a:lnTo>
                  <a:lnTo>
                    <a:pt x="0" y="12"/>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9" name="Rectangle 43"/>
            <p:cNvSpPr>
              <a:spLocks noChangeArrowheads="1"/>
            </p:cNvSpPr>
            <p:nvPr/>
          </p:nvSpPr>
          <p:spPr bwMode="auto">
            <a:xfrm>
              <a:off x="5187" y="2112"/>
              <a:ext cx="596"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Legend</a:t>
              </a:r>
            </a:p>
          </p:txBody>
        </p:sp>
        <p:sp>
          <p:nvSpPr>
            <p:cNvPr id="280620" name="Rectangle 44"/>
            <p:cNvSpPr>
              <a:spLocks noChangeArrowheads="1"/>
            </p:cNvSpPr>
            <p:nvPr/>
          </p:nvSpPr>
          <p:spPr bwMode="auto">
            <a:xfrm>
              <a:off x="3405" y="3768"/>
              <a:ext cx="1203" cy="480"/>
            </a:xfrm>
            <a:prstGeom prst="rect">
              <a:avLst/>
            </a:prstGeom>
            <a:noFill/>
            <a:ln w="9525">
              <a:noFill/>
              <a:miter lim="800000"/>
              <a:headEnd/>
              <a:tailEnd/>
            </a:ln>
            <a:effectLst/>
          </p:spPr>
          <p:txBody>
            <a:bodyPr lIns="92075" tIns="46038" rIns="92075" bIns="46038">
              <a:spAutoFit/>
            </a:bodyPr>
            <a:lstStyle/>
            <a:p>
              <a:pPr eaLnBrk="0" hangingPunct="0"/>
              <a:r>
                <a:rPr lang="en-US">
                  <a:solidFill>
                    <a:srgbClr val="3333FF"/>
                  </a:solidFill>
                </a:rPr>
                <a:t>Map Scale</a:t>
              </a:r>
              <a:r>
                <a:rPr lang="en-US"/>
                <a:t> </a:t>
              </a:r>
              <a:r>
                <a:rPr lang="en-US" sz="2000">
                  <a:solidFill>
                    <a:srgbClr val="3333FF"/>
                  </a:solidFill>
                </a:rPr>
                <a:t>Graphical Scale</a:t>
              </a:r>
            </a:p>
          </p:txBody>
        </p:sp>
        <p:sp>
          <p:nvSpPr>
            <p:cNvPr id="280621" name="Rectangle 45"/>
            <p:cNvSpPr>
              <a:spLocks noChangeArrowheads="1"/>
            </p:cNvSpPr>
            <p:nvPr/>
          </p:nvSpPr>
          <p:spPr bwMode="auto">
            <a:xfrm>
              <a:off x="96" y="3438"/>
              <a:ext cx="1008"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Bibliographic information</a:t>
              </a:r>
            </a:p>
          </p:txBody>
        </p:sp>
        <p:sp>
          <p:nvSpPr>
            <p:cNvPr id="280622" name="Rectangle 46"/>
            <p:cNvSpPr>
              <a:spLocks noChangeArrowheads="1"/>
            </p:cNvSpPr>
            <p:nvPr/>
          </p:nvSpPr>
          <p:spPr bwMode="auto">
            <a:xfrm>
              <a:off x="475" y="1212"/>
              <a:ext cx="576"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North Arrow</a:t>
              </a:r>
            </a:p>
          </p:txBody>
        </p:sp>
        <p:sp>
          <p:nvSpPr>
            <p:cNvPr id="280623" name="Rectangle 47"/>
            <p:cNvSpPr>
              <a:spLocks noChangeArrowheads="1"/>
            </p:cNvSpPr>
            <p:nvPr/>
          </p:nvSpPr>
          <p:spPr bwMode="auto">
            <a:xfrm>
              <a:off x="627" y="2928"/>
              <a:ext cx="426"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Inset</a:t>
              </a:r>
            </a:p>
          </p:txBody>
        </p:sp>
        <p:sp>
          <p:nvSpPr>
            <p:cNvPr id="280624" name="Rectangle 48"/>
            <p:cNvSpPr>
              <a:spLocks noChangeArrowheads="1"/>
            </p:cNvSpPr>
            <p:nvPr/>
          </p:nvSpPr>
          <p:spPr bwMode="auto">
            <a:xfrm>
              <a:off x="451" y="1908"/>
              <a:ext cx="528"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Map body</a:t>
              </a:r>
            </a:p>
          </p:txBody>
        </p:sp>
        <p:sp>
          <p:nvSpPr>
            <p:cNvPr id="280625" name="Rectangle 49"/>
            <p:cNvSpPr>
              <a:spLocks noChangeArrowheads="1"/>
            </p:cNvSpPr>
            <p:nvPr/>
          </p:nvSpPr>
          <p:spPr bwMode="auto">
            <a:xfrm>
              <a:off x="4713" y="3774"/>
              <a:ext cx="772" cy="442"/>
            </a:xfrm>
            <a:prstGeom prst="rect">
              <a:avLst/>
            </a:prstGeom>
            <a:noFill/>
            <a:ln w="9525">
              <a:noFill/>
              <a:miter lim="800000"/>
              <a:headEnd/>
              <a:tailEnd/>
            </a:ln>
            <a:effectLst/>
          </p:spPr>
          <p:txBody>
            <a:bodyPr lIns="92075" tIns="46038" rIns="92075" bIns="46038">
              <a:spAutoFit/>
            </a:bodyPr>
            <a:lstStyle/>
            <a:p>
              <a:pPr eaLnBrk="0" hangingPunct="0"/>
              <a:r>
                <a:rPr lang="en-US" sz="2000">
                  <a:solidFill>
                    <a:srgbClr val="3333FF"/>
                  </a:solidFill>
                </a:rPr>
                <a:t>Map Projection</a:t>
              </a:r>
            </a:p>
          </p:txBody>
        </p:sp>
        <p:sp>
          <p:nvSpPr>
            <p:cNvPr id="280626" name="Rectangle 50"/>
            <p:cNvSpPr>
              <a:spLocks noChangeArrowheads="1"/>
            </p:cNvSpPr>
            <p:nvPr/>
          </p:nvSpPr>
          <p:spPr bwMode="auto">
            <a:xfrm>
              <a:off x="1107" y="732"/>
              <a:ext cx="697"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Neat line</a:t>
              </a:r>
            </a:p>
          </p:txBody>
        </p:sp>
        <p:sp>
          <p:nvSpPr>
            <p:cNvPr id="280627" name="Rectangle 51"/>
            <p:cNvSpPr>
              <a:spLocks noChangeArrowheads="1"/>
            </p:cNvSpPr>
            <p:nvPr/>
          </p:nvSpPr>
          <p:spPr bwMode="auto">
            <a:xfrm>
              <a:off x="2259" y="732"/>
              <a:ext cx="560"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Border</a:t>
              </a:r>
            </a:p>
          </p:txBody>
        </p:sp>
        <p:sp>
          <p:nvSpPr>
            <p:cNvPr id="280628" name="Rectangle 52"/>
            <p:cNvSpPr>
              <a:spLocks noChangeArrowheads="1"/>
            </p:cNvSpPr>
            <p:nvPr/>
          </p:nvSpPr>
          <p:spPr bwMode="auto">
            <a:xfrm>
              <a:off x="3219" y="732"/>
              <a:ext cx="417"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Title</a:t>
              </a:r>
            </a:p>
          </p:txBody>
        </p:sp>
        <p:sp>
          <p:nvSpPr>
            <p:cNvPr id="280629" name="Line 53"/>
            <p:cNvSpPr>
              <a:spLocks noChangeShapeType="1"/>
            </p:cNvSpPr>
            <p:nvPr/>
          </p:nvSpPr>
          <p:spPr bwMode="auto">
            <a:xfrm flipH="1" flipV="1">
              <a:off x="3372" y="3591"/>
              <a:ext cx="132" cy="249"/>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0" name="Line 54"/>
            <p:cNvSpPr>
              <a:spLocks noChangeShapeType="1"/>
            </p:cNvSpPr>
            <p:nvPr/>
          </p:nvSpPr>
          <p:spPr bwMode="auto">
            <a:xfrm flipH="1">
              <a:off x="4995" y="2274"/>
              <a:ext cx="240"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1" name="Line 55"/>
            <p:cNvSpPr>
              <a:spLocks noChangeShapeType="1"/>
            </p:cNvSpPr>
            <p:nvPr/>
          </p:nvSpPr>
          <p:spPr bwMode="auto">
            <a:xfrm>
              <a:off x="1011" y="3072"/>
              <a:ext cx="528" cy="12"/>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2" name="Line 56"/>
            <p:cNvSpPr>
              <a:spLocks noChangeShapeType="1"/>
            </p:cNvSpPr>
            <p:nvPr/>
          </p:nvSpPr>
          <p:spPr bwMode="auto">
            <a:xfrm flipV="1">
              <a:off x="963" y="1452"/>
              <a:ext cx="432"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3" name="Line 57"/>
            <p:cNvSpPr>
              <a:spLocks noChangeShapeType="1"/>
            </p:cNvSpPr>
            <p:nvPr/>
          </p:nvSpPr>
          <p:spPr bwMode="auto">
            <a:xfrm flipH="1">
              <a:off x="3459" y="912"/>
              <a:ext cx="0" cy="396"/>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4" name="Line 58"/>
            <p:cNvSpPr>
              <a:spLocks noChangeShapeType="1"/>
            </p:cNvSpPr>
            <p:nvPr/>
          </p:nvSpPr>
          <p:spPr bwMode="auto">
            <a:xfrm flipH="1">
              <a:off x="1491" y="924"/>
              <a:ext cx="0" cy="288"/>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5" name="Line 59"/>
            <p:cNvSpPr>
              <a:spLocks noChangeShapeType="1"/>
            </p:cNvSpPr>
            <p:nvPr/>
          </p:nvSpPr>
          <p:spPr bwMode="auto">
            <a:xfrm flipH="1">
              <a:off x="2547" y="924"/>
              <a:ext cx="0" cy="192"/>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6" name="Line 60"/>
            <p:cNvSpPr>
              <a:spLocks noChangeShapeType="1"/>
            </p:cNvSpPr>
            <p:nvPr/>
          </p:nvSpPr>
          <p:spPr bwMode="auto">
            <a:xfrm flipV="1">
              <a:off x="1011" y="3600"/>
              <a:ext cx="336"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7" name="Line 61"/>
            <p:cNvSpPr>
              <a:spLocks noChangeShapeType="1"/>
            </p:cNvSpPr>
            <p:nvPr/>
          </p:nvSpPr>
          <p:spPr bwMode="auto">
            <a:xfrm flipH="1" flipV="1">
              <a:off x="4659" y="3600"/>
              <a:ext cx="0" cy="384"/>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8" name="Rectangle 62"/>
            <p:cNvSpPr>
              <a:spLocks noChangeArrowheads="1"/>
            </p:cNvSpPr>
            <p:nvPr/>
          </p:nvSpPr>
          <p:spPr bwMode="auto">
            <a:xfrm>
              <a:off x="3987" y="2208"/>
              <a:ext cx="1025" cy="142"/>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1000">
                  <a:solidFill>
                    <a:srgbClr val="3333FF"/>
                  </a:solidFill>
                </a:rPr>
                <a:t>Central Development region.</a:t>
              </a:r>
            </a:p>
          </p:txBody>
        </p:sp>
        <p:sp>
          <p:nvSpPr>
            <p:cNvPr id="280639" name="Line 63"/>
            <p:cNvSpPr>
              <a:spLocks noChangeShapeType="1"/>
            </p:cNvSpPr>
            <p:nvPr/>
          </p:nvSpPr>
          <p:spPr bwMode="auto">
            <a:xfrm>
              <a:off x="963" y="2124"/>
              <a:ext cx="672" cy="36"/>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40" name="Freeform 64"/>
            <p:cNvSpPr>
              <a:spLocks/>
            </p:cNvSpPr>
            <p:nvPr/>
          </p:nvSpPr>
          <p:spPr bwMode="auto">
            <a:xfrm>
              <a:off x="3891" y="2160"/>
              <a:ext cx="96" cy="240"/>
            </a:xfrm>
            <a:custGeom>
              <a:avLst/>
              <a:gdLst/>
              <a:ahLst/>
              <a:cxnLst>
                <a:cxn ang="0">
                  <a:pos x="48" y="288"/>
                </a:cxn>
                <a:cxn ang="0">
                  <a:pos x="0" y="144"/>
                </a:cxn>
                <a:cxn ang="0">
                  <a:pos x="48" y="96"/>
                </a:cxn>
                <a:cxn ang="0">
                  <a:pos x="0" y="48"/>
                </a:cxn>
                <a:cxn ang="0">
                  <a:pos x="48" y="0"/>
                </a:cxn>
                <a:cxn ang="0">
                  <a:pos x="144" y="0"/>
                </a:cxn>
                <a:cxn ang="0">
                  <a:pos x="192" y="96"/>
                </a:cxn>
                <a:cxn ang="0">
                  <a:pos x="192" y="192"/>
                </a:cxn>
                <a:cxn ang="0">
                  <a:pos x="144" y="288"/>
                </a:cxn>
                <a:cxn ang="0">
                  <a:pos x="144" y="432"/>
                </a:cxn>
                <a:cxn ang="0">
                  <a:pos x="0" y="432"/>
                </a:cxn>
                <a:cxn ang="0">
                  <a:pos x="48" y="288"/>
                </a:cxn>
              </a:cxnLst>
              <a:rect l="0" t="0" r="r" b="b"/>
              <a:pathLst>
                <a:path w="192" h="432">
                  <a:moveTo>
                    <a:pt x="48" y="288"/>
                  </a:moveTo>
                  <a:lnTo>
                    <a:pt x="0" y="144"/>
                  </a:lnTo>
                  <a:lnTo>
                    <a:pt x="48" y="96"/>
                  </a:lnTo>
                  <a:lnTo>
                    <a:pt x="0" y="48"/>
                  </a:lnTo>
                  <a:lnTo>
                    <a:pt x="48" y="0"/>
                  </a:lnTo>
                  <a:lnTo>
                    <a:pt x="144" y="0"/>
                  </a:lnTo>
                  <a:lnTo>
                    <a:pt x="192" y="96"/>
                  </a:lnTo>
                  <a:lnTo>
                    <a:pt x="192" y="192"/>
                  </a:lnTo>
                  <a:lnTo>
                    <a:pt x="144" y="288"/>
                  </a:lnTo>
                  <a:lnTo>
                    <a:pt x="144" y="432"/>
                  </a:lnTo>
                  <a:lnTo>
                    <a:pt x="0" y="432"/>
                  </a:lnTo>
                  <a:lnTo>
                    <a:pt x="48" y="288"/>
                  </a:lnTo>
                  <a:close/>
                </a:path>
              </a:pathLst>
            </a:custGeom>
            <a:solidFill>
              <a:srgbClr val="FF99FF"/>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280641" name="Rectangle 65"/>
            <p:cNvSpPr>
              <a:spLocks noChangeArrowheads="1"/>
            </p:cNvSpPr>
            <p:nvPr/>
          </p:nvSpPr>
          <p:spPr bwMode="auto">
            <a:xfrm>
              <a:off x="1107" y="1056"/>
              <a:ext cx="4176" cy="2784"/>
            </a:xfrm>
            <a:prstGeom prst="rect">
              <a:avLst/>
            </a:prstGeom>
            <a:noFill/>
            <a:ln w="38100">
              <a:solidFill>
                <a:schemeClr val="tx1"/>
              </a:solidFill>
              <a:miter lim="800000"/>
              <a:headEnd/>
              <a:tailEnd/>
            </a:ln>
            <a:effectLst/>
          </p:spPr>
          <p:txBody>
            <a:bodyPr wrap="none" anchor="ctr"/>
            <a:lstStyle/>
            <a:p>
              <a:endParaRPr lang="en-US"/>
            </a:p>
          </p:txBody>
        </p:sp>
        <p:sp>
          <p:nvSpPr>
            <p:cNvPr id="280642" name="Rectangle 66"/>
            <p:cNvSpPr>
              <a:spLocks noChangeArrowheads="1"/>
            </p:cNvSpPr>
            <p:nvPr/>
          </p:nvSpPr>
          <p:spPr bwMode="auto">
            <a:xfrm>
              <a:off x="579" y="2544"/>
              <a:ext cx="813"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Map Index</a:t>
              </a:r>
            </a:p>
          </p:txBody>
        </p:sp>
        <p:sp>
          <p:nvSpPr>
            <p:cNvPr id="280643" name="Line 67"/>
            <p:cNvSpPr>
              <a:spLocks noChangeShapeType="1"/>
            </p:cNvSpPr>
            <p:nvPr/>
          </p:nvSpPr>
          <p:spPr bwMode="auto">
            <a:xfrm>
              <a:off x="1011" y="2688"/>
              <a:ext cx="528" cy="12"/>
            </a:xfrm>
            <a:prstGeom prst="line">
              <a:avLst/>
            </a:prstGeom>
            <a:noFill/>
            <a:ln w="38100">
              <a:solidFill>
                <a:srgbClr val="CC0000"/>
              </a:solidFill>
              <a:miter lim="800000"/>
              <a:headEnd/>
              <a:tailEnd type="triangle" w="med" len="med"/>
            </a:ln>
            <a:effectLst/>
          </p:spPr>
          <p:txBody>
            <a:bodyPr wrap="none"/>
            <a:lstStyle/>
            <a:p>
              <a:endParaRPr lang="en-US"/>
            </a:p>
          </p:txBody>
        </p:sp>
        <p:grpSp>
          <p:nvGrpSpPr>
            <p:cNvPr id="3" name="Group 68"/>
            <p:cNvGrpSpPr>
              <a:grpSpLocks/>
            </p:cNvGrpSpPr>
            <p:nvPr/>
          </p:nvGrpSpPr>
          <p:grpSpPr bwMode="auto">
            <a:xfrm>
              <a:off x="1635" y="2640"/>
              <a:ext cx="240" cy="144"/>
              <a:chOff x="1584" y="2688"/>
              <a:chExt cx="240" cy="144"/>
            </a:xfrm>
          </p:grpSpPr>
          <p:sp>
            <p:nvSpPr>
              <p:cNvPr id="280645" name="Rectangle 69"/>
              <p:cNvSpPr>
                <a:spLocks noChangeArrowheads="1"/>
              </p:cNvSpPr>
              <p:nvPr/>
            </p:nvSpPr>
            <p:spPr bwMode="auto">
              <a:xfrm>
                <a:off x="1584" y="2688"/>
                <a:ext cx="240" cy="144"/>
              </a:xfrm>
              <a:prstGeom prst="rect">
                <a:avLst/>
              </a:prstGeom>
              <a:noFill/>
              <a:ln w="9525">
                <a:solidFill>
                  <a:schemeClr val="tx1"/>
                </a:solidFill>
                <a:miter lim="800000"/>
                <a:headEnd/>
                <a:tailEnd/>
              </a:ln>
              <a:effectLst/>
            </p:spPr>
            <p:txBody>
              <a:bodyPr wrap="none" anchor="ctr"/>
              <a:lstStyle/>
              <a:p>
                <a:endParaRPr lang="en-US"/>
              </a:p>
            </p:txBody>
          </p:sp>
          <p:sp>
            <p:nvSpPr>
              <p:cNvPr id="280646" name="Line 70"/>
              <p:cNvSpPr>
                <a:spLocks noChangeShapeType="1"/>
              </p:cNvSpPr>
              <p:nvPr/>
            </p:nvSpPr>
            <p:spPr bwMode="auto">
              <a:xfrm>
                <a:off x="1698" y="2688"/>
                <a:ext cx="0" cy="144"/>
              </a:xfrm>
              <a:prstGeom prst="line">
                <a:avLst/>
              </a:prstGeom>
              <a:noFill/>
              <a:ln w="9525">
                <a:solidFill>
                  <a:schemeClr val="tx1"/>
                </a:solidFill>
                <a:miter lim="800000"/>
                <a:headEnd/>
                <a:tailEnd/>
              </a:ln>
              <a:effectLst/>
            </p:spPr>
            <p:txBody>
              <a:bodyPr wrap="none"/>
              <a:lstStyle/>
              <a:p>
                <a:endParaRPr lang="en-US"/>
              </a:p>
            </p:txBody>
          </p:sp>
          <p:sp>
            <p:nvSpPr>
              <p:cNvPr id="280647" name="Line 71"/>
              <p:cNvSpPr>
                <a:spLocks noChangeShapeType="1"/>
              </p:cNvSpPr>
              <p:nvPr/>
            </p:nvSpPr>
            <p:spPr bwMode="auto">
              <a:xfrm>
                <a:off x="1584" y="2763"/>
                <a:ext cx="240" cy="0"/>
              </a:xfrm>
              <a:prstGeom prst="line">
                <a:avLst/>
              </a:prstGeom>
              <a:noFill/>
              <a:ln w="9525">
                <a:solidFill>
                  <a:schemeClr val="tx1"/>
                </a:solidFill>
                <a:miter lim="800000"/>
                <a:headEnd/>
                <a:tailEnd/>
              </a:ln>
              <a:effectLst/>
            </p:spPr>
            <p:txBody>
              <a:bodyPr wrap="none"/>
              <a:lstStyle/>
              <a:p>
                <a:endParaRPr lang="en-US"/>
              </a:p>
            </p:txBody>
          </p:sp>
        </p:grpSp>
        <p:sp>
          <p:nvSpPr>
            <p:cNvPr id="280648" name="Text Box 72"/>
            <p:cNvSpPr txBox="1">
              <a:spLocks noChangeArrowheads="1"/>
            </p:cNvSpPr>
            <p:nvPr/>
          </p:nvSpPr>
          <p:spPr bwMode="auto">
            <a:xfrm>
              <a:off x="1617" y="2613"/>
              <a:ext cx="288" cy="144"/>
            </a:xfrm>
            <a:prstGeom prst="rect">
              <a:avLst/>
            </a:prstGeom>
            <a:noFill/>
            <a:ln w="9525">
              <a:noFill/>
              <a:miter lim="800000"/>
              <a:headEnd/>
              <a:tailEnd/>
            </a:ln>
            <a:effectLst/>
          </p:spPr>
          <p:txBody>
            <a:bodyPr>
              <a:spAutoFit/>
            </a:bodyPr>
            <a:lstStyle/>
            <a:p>
              <a:r>
                <a:rPr lang="en-US" sz="900">
                  <a:solidFill>
                    <a:srgbClr val="3333FF"/>
                  </a:solidFill>
                  <a:latin typeface="Book Antiqua" pitchFamily="18" charset="0"/>
                </a:rPr>
                <a:t>A  B</a:t>
              </a:r>
            </a:p>
          </p:txBody>
        </p:sp>
        <p:sp>
          <p:nvSpPr>
            <p:cNvPr id="280649" name="Text Box 73"/>
            <p:cNvSpPr txBox="1">
              <a:spLocks noChangeArrowheads="1"/>
            </p:cNvSpPr>
            <p:nvPr/>
          </p:nvSpPr>
          <p:spPr bwMode="auto">
            <a:xfrm>
              <a:off x="4176" y="624"/>
              <a:ext cx="1488" cy="385"/>
            </a:xfrm>
            <a:prstGeom prst="rect">
              <a:avLst/>
            </a:prstGeom>
            <a:noFill/>
            <a:ln w="9525">
              <a:noFill/>
              <a:miter lim="800000"/>
              <a:headEnd/>
              <a:tailEnd/>
            </a:ln>
            <a:effectLst/>
          </p:spPr>
          <p:txBody>
            <a:bodyPr>
              <a:spAutoFit/>
            </a:bodyPr>
            <a:lstStyle/>
            <a:p>
              <a:pPr>
                <a:spcBef>
                  <a:spcPct val="50000"/>
                </a:spcBef>
              </a:pPr>
              <a:r>
                <a:rPr lang="en-US" sz="1800" b="1">
                  <a:solidFill>
                    <a:srgbClr val="3333FF"/>
                  </a:solidFill>
                  <a:latin typeface="Book Antiqua" pitchFamily="18" charset="0"/>
                </a:rPr>
                <a:t>Map Scale</a:t>
              </a:r>
              <a:r>
                <a:rPr lang="en-US" sz="1600">
                  <a:solidFill>
                    <a:srgbClr val="3333FF"/>
                  </a:solidFill>
                  <a:latin typeface="Book Antiqua" pitchFamily="18" charset="0"/>
                </a:rPr>
                <a:t> Representative Fraction</a:t>
              </a:r>
            </a:p>
          </p:txBody>
        </p:sp>
        <p:sp>
          <p:nvSpPr>
            <p:cNvPr id="280650" name="Line 74"/>
            <p:cNvSpPr>
              <a:spLocks noChangeShapeType="1"/>
            </p:cNvSpPr>
            <p:nvPr/>
          </p:nvSpPr>
          <p:spPr bwMode="auto">
            <a:xfrm flipH="1">
              <a:off x="3987" y="1056"/>
              <a:ext cx="1296" cy="528"/>
            </a:xfrm>
            <a:prstGeom prst="line">
              <a:avLst/>
            </a:prstGeom>
            <a:noFill/>
            <a:ln w="38100">
              <a:solidFill>
                <a:srgbClr val="FF3300"/>
              </a:solidFill>
              <a:miter lim="800000"/>
              <a:headEnd/>
              <a:tailEnd type="triangle" w="med" len="med"/>
            </a:ln>
            <a:effectLst/>
          </p:spPr>
          <p:txBody>
            <a:bodyPr wrap="none"/>
            <a:lstStyle/>
            <a:p>
              <a:endParaRPr lang="en-US"/>
            </a:p>
          </p:txBody>
        </p:sp>
        <p:sp>
          <p:nvSpPr>
            <p:cNvPr id="280652" name="Line 76"/>
            <p:cNvSpPr>
              <a:spLocks noChangeShapeType="1"/>
            </p:cNvSpPr>
            <p:nvPr/>
          </p:nvSpPr>
          <p:spPr bwMode="auto">
            <a:xfrm>
              <a:off x="1920" y="1200"/>
              <a:ext cx="0"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3" name="Line 77"/>
            <p:cNvSpPr>
              <a:spLocks noChangeShapeType="1"/>
            </p:cNvSpPr>
            <p:nvPr/>
          </p:nvSpPr>
          <p:spPr bwMode="auto">
            <a:xfrm>
              <a:off x="2784" y="1200"/>
              <a:ext cx="0" cy="2496"/>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4" name="Line 78"/>
            <p:cNvSpPr>
              <a:spLocks noChangeShapeType="1"/>
            </p:cNvSpPr>
            <p:nvPr/>
          </p:nvSpPr>
          <p:spPr bwMode="auto">
            <a:xfrm flipH="1">
              <a:off x="3648" y="1200"/>
              <a:ext cx="48"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5" name="Line 79"/>
            <p:cNvSpPr>
              <a:spLocks noChangeShapeType="1"/>
            </p:cNvSpPr>
            <p:nvPr/>
          </p:nvSpPr>
          <p:spPr bwMode="auto">
            <a:xfrm>
              <a:off x="4416" y="1200"/>
              <a:ext cx="0"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6" name="Line 80"/>
            <p:cNvSpPr>
              <a:spLocks noChangeShapeType="1"/>
            </p:cNvSpPr>
            <p:nvPr/>
          </p:nvSpPr>
          <p:spPr bwMode="auto">
            <a:xfrm>
              <a:off x="1296" y="1968"/>
              <a:ext cx="3744" cy="0"/>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7" name="Line 81"/>
            <p:cNvSpPr>
              <a:spLocks noChangeShapeType="1"/>
            </p:cNvSpPr>
            <p:nvPr/>
          </p:nvSpPr>
          <p:spPr bwMode="auto">
            <a:xfrm>
              <a:off x="1296" y="2928"/>
              <a:ext cx="3744" cy="0"/>
            </a:xfrm>
            <a:prstGeom prst="line">
              <a:avLst/>
            </a:prstGeom>
            <a:noFill/>
            <a:ln w="12700" cap="rnd">
              <a:solidFill>
                <a:schemeClr val="tx1"/>
              </a:solidFill>
              <a:prstDash val="sysDot"/>
              <a:round/>
              <a:headEnd type="none" w="sm" len="sm"/>
              <a:tailEnd type="none" w="sm" len="sm"/>
            </a:ln>
            <a:effectLst/>
          </p:spPr>
          <p:txBody>
            <a:bodyPr/>
            <a:lstStyle/>
            <a:p>
              <a:endParaRPr lang="en-US"/>
            </a:p>
          </p:txBody>
        </p:sp>
      </p:grpSp>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90600" y="457200"/>
            <a:ext cx="6172200" cy="85725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chemeClr val="accent1">
                    <a:lumMod val="75000"/>
                  </a:schemeClr>
                </a:solidFill>
                <a:latin typeface="Cambria" panose="02040503050406030204" pitchFamily="18" charset="0"/>
                <a:ea typeface="Cambria" panose="02040503050406030204" pitchFamily="18" charset="0"/>
                <a:cs typeface="Times New Roman" panose="02020603050405020304" pitchFamily="18" charset="0"/>
              </a:rPr>
              <a:t>Marginal Information</a:t>
            </a:r>
          </a:p>
        </p:txBody>
      </p:sp>
      <p:sp>
        <p:nvSpPr>
          <p:cNvPr id="3" name="Content Placeholder 2"/>
          <p:cNvSpPr txBox="1">
            <a:spLocks/>
          </p:cNvSpPr>
          <p:nvPr/>
        </p:nvSpPr>
        <p:spPr>
          <a:xfrm>
            <a:off x="952500" y="1066800"/>
            <a:ext cx="7353300" cy="5181600"/>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t>Additional information to use map properly</a:t>
            </a:r>
          </a:p>
          <a:p>
            <a:pPr lvl="1"/>
            <a:r>
              <a:rPr lang="en-US" sz="2400" b="1" dirty="0"/>
              <a:t>Map title</a:t>
            </a:r>
          </a:p>
          <a:p>
            <a:pPr lvl="1"/>
            <a:r>
              <a:rPr lang="en-US" sz="2400" b="1" dirty="0"/>
              <a:t>Sheet No</a:t>
            </a:r>
          </a:p>
          <a:p>
            <a:pPr lvl="1"/>
            <a:r>
              <a:rPr lang="en-US" sz="2400" b="1" dirty="0"/>
              <a:t>How and when the map was made</a:t>
            </a:r>
          </a:p>
          <a:p>
            <a:pPr lvl="1"/>
            <a:r>
              <a:rPr lang="en-US" sz="2400" b="1" dirty="0"/>
              <a:t>Statement of scale and scale line</a:t>
            </a:r>
          </a:p>
          <a:p>
            <a:pPr lvl="1"/>
            <a:r>
              <a:rPr lang="en-US" sz="2400" b="1" dirty="0"/>
              <a:t>Legend</a:t>
            </a:r>
          </a:p>
          <a:p>
            <a:pPr lvl="1"/>
            <a:r>
              <a:rPr lang="en-US" sz="2400" b="1" dirty="0"/>
              <a:t>Contour interval</a:t>
            </a:r>
          </a:p>
          <a:p>
            <a:pPr lvl="1"/>
            <a:r>
              <a:rPr lang="en-US" sz="2400" b="1" dirty="0"/>
              <a:t>Sheet index</a:t>
            </a:r>
          </a:p>
          <a:p>
            <a:pPr lvl="1"/>
            <a:r>
              <a:rPr lang="en-US" sz="2400" b="1" dirty="0"/>
              <a:t>Declination Figure</a:t>
            </a:r>
          </a:p>
          <a:p>
            <a:pPr lvl="1"/>
            <a:r>
              <a:rPr lang="en-US" sz="2400" b="1" dirty="0"/>
              <a:t>Sheet history</a:t>
            </a:r>
          </a:p>
          <a:p>
            <a:pPr lvl="1"/>
            <a:r>
              <a:rPr lang="en-US" sz="2400" b="1" dirty="0"/>
              <a:t>Copy Rights </a:t>
            </a:r>
            <a:r>
              <a:rPr lang="en-US" sz="2400" b="1" dirty="0" err="1"/>
              <a:t>etc</a:t>
            </a:r>
            <a:endParaRPr lang="en-US"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2778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10644" y="304800"/>
            <a:ext cx="7999955" cy="5503363"/>
            <a:chOff x="610645" y="1200150"/>
            <a:chExt cx="6879578" cy="4608013"/>
          </a:xfrm>
        </p:grpSpPr>
        <p:sp>
          <p:nvSpPr>
            <p:cNvPr id="3" name="Rectangle 2"/>
            <p:cNvSpPr txBox="1">
              <a:spLocks noChangeArrowheads="1"/>
            </p:cNvSpPr>
            <p:nvPr/>
          </p:nvSpPr>
          <p:spPr>
            <a:xfrm>
              <a:off x="1314450" y="1200150"/>
              <a:ext cx="5257800" cy="628650"/>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2100" b="1"/>
                <a:t>Layouts</a:t>
              </a:r>
            </a:p>
          </p:txBody>
        </p:sp>
        <p:pic>
          <p:nvPicPr>
            <p:cNvPr id="4" name="Picture 3" descr="Layou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622" y="2325292"/>
              <a:ext cx="1176338" cy="231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610645" y="2463714"/>
              <a:ext cx="4803129" cy="3344449"/>
              <a:chOff x="284" y="1825"/>
              <a:chExt cx="3487" cy="2288"/>
            </a:xfrm>
          </p:grpSpPr>
          <p:grpSp>
            <p:nvGrpSpPr>
              <p:cNvPr id="6" name="Group 5"/>
              <p:cNvGrpSpPr>
                <a:grpSpLocks/>
              </p:cNvGrpSpPr>
              <p:nvPr/>
            </p:nvGrpSpPr>
            <p:grpSpPr bwMode="auto">
              <a:xfrm>
                <a:off x="1217" y="1876"/>
                <a:ext cx="1600" cy="2237"/>
                <a:chOff x="1833" y="1461"/>
                <a:chExt cx="2051" cy="2627"/>
              </a:xfrm>
            </p:grpSpPr>
            <p:pic>
              <p:nvPicPr>
                <p:cNvPr id="21" name="Picture 6" descr="Layou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 y="1461"/>
                  <a:ext cx="2051" cy="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7"/>
                <p:cNvSpPr>
                  <a:spLocks noChangeArrowheads="1"/>
                </p:cNvSpPr>
                <p:nvPr/>
              </p:nvSpPr>
              <p:spPr bwMode="auto">
                <a:xfrm>
                  <a:off x="2616" y="1520"/>
                  <a:ext cx="344" cy="104"/>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8"/>
                <p:cNvSpPr>
                  <a:spLocks noChangeArrowheads="1"/>
                </p:cNvSpPr>
                <p:nvPr/>
              </p:nvSpPr>
              <p:spPr bwMode="auto">
                <a:xfrm>
                  <a:off x="2088" y="2736"/>
                  <a:ext cx="376" cy="30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9"/>
                <p:cNvSpPr>
                  <a:spLocks noChangeArrowheads="1"/>
                </p:cNvSpPr>
                <p:nvPr/>
              </p:nvSpPr>
              <p:spPr bwMode="auto">
                <a:xfrm>
                  <a:off x="3296" y="2712"/>
                  <a:ext cx="240" cy="296"/>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10"/>
                <p:cNvSpPr>
                  <a:spLocks noChangeArrowheads="1"/>
                </p:cNvSpPr>
                <p:nvPr/>
              </p:nvSpPr>
              <p:spPr bwMode="auto">
                <a:xfrm>
                  <a:off x="3072" y="3416"/>
                  <a:ext cx="672" cy="416"/>
                </a:xfrm>
                <a:prstGeom prst="rect">
                  <a:avLst/>
                </a:prstGeom>
                <a:noFill/>
                <a:ln w="25400">
                  <a:solidFill>
                    <a:srgbClr val="66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 name="Rectangle 11"/>
                <p:cNvSpPr>
                  <a:spLocks noChangeArrowheads="1"/>
                </p:cNvSpPr>
                <p:nvPr/>
              </p:nvSpPr>
              <p:spPr bwMode="auto">
                <a:xfrm>
                  <a:off x="1952" y="3288"/>
                  <a:ext cx="1016" cy="69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7" name="Rectangle 12"/>
                <p:cNvSpPr>
                  <a:spLocks noChangeArrowheads="1"/>
                </p:cNvSpPr>
                <p:nvPr/>
              </p:nvSpPr>
              <p:spPr bwMode="auto">
                <a:xfrm>
                  <a:off x="2296" y="3096"/>
                  <a:ext cx="1280" cy="160"/>
                </a:xfrm>
                <a:prstGeom prst="rect">
                  <a:avLst/>
                </a:prstGeom>
                <a:noFill/>
                <a:ln w="254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7" name="Line 13"/>
              <p:cNvSpPr>
                <a:spLocks noChangeShapeType="1"/>
              </p:cNvSpPr>
              <p:nvPr/>
            </p:nvSpPr>
            <p:spPr bwMode="auto">
              <a:xfrm flipV="1">
                <a:off x="2111" y="1972"/>
                <a:ext cx="11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8" name="Line 14"/>
              <p:cNvSpPr>
                <a:spLocks noChangeShapeType="1"/>
              </p:cNvSpPr>
              <p:nvPr/>
            </p:nvSpPr>
            <p:spPr bwMode="auto">
              <a:xfrm>
                <a:off x="2563" y="3023"/>
                <a:ext cx="685" cy="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9" name="Line 15"/>
              <p:cNvSpPr>
                <a:spLocks noChangeShapeType="1"/>
              </p:cNvSpPr>
              <p:nvPr/>
            </p:nvSpPr>
            <p:spPr bwMode="auto">
              <a:xfrm flipV="1">
                <a:off x="2708" y="3732"/>
                <a:ext cx="476" cy="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0" name="Line 16"/>
              <p:cNvSpPr>
                <a:spLocks noChangeShapeType="1"/>
              </p:cNvSpPr>
              <p:nvPr/>
            </p:nvSpPr>
            <p:spPr bwMode="auto">
              <a:xfrm flipV="1">
                <a:off x="2595" y="3319"/>
                <a:ext cx="460" cy="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1" name="Line 17"/>
              <p:cNvSpPr>
                <a:spLocks noChangeShapeType="1"/>
              </p:cNvSpPr>
              <p:nvPr/>
            </p:nvSpPr>
            <p:spPr bwMode="auto">
              <a:xfrm flipH="1" flipV="1">
                <a:off x="796" y="3101"/>
                <a:ext cx="6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2" name="Line 18"/>
              <p:cNvSpPr>
                <a:spLocks noChangeShapeType="1"/>
              </p:cNvSpPr>
              <p:nvPr/>
            </p:nvSpPr>
            <p:spPr bwMode="auto">
              <a:xfrm flipH="1" flipV="1">
                <a:off x="796" y="3833"/>
                <a:ext cx="6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3" name="Text Box 19"/>
              <p:cNvSpPr txBox="1">
                <a:spLocks noChangeArrowheads="1"/>
              </p:cNvSpPr>
              <p:nvPr/>
            </p:nvSpPr>
            <p:spPr bwMode="auto">
              <a:xfrm>
                <a:off x="3197" y="1825"/>
                <a:ext cx="53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dirty="0">
                    <a:solidFill>
                      <a:srgbClr val="3333CC"/>
                    </a:solidFill>
                    <a:latin typeface="Comic Sans MS" pitchFamily="66" charset="0"/>
                  </a:rPr>
                  <a:t>Layout </a:t>
                </a:r>
                <a:r>
                  <a:rPr lang="en-US" sz="1350" b="1" dirty="0">
                    <a:solidFill>
                      <a:srgbClr val="FF0000"/>
                    </a:solidFill>
                    <a:latin typeface="Comic Sans MS" pitchFamily="66" charset="0"/>
                  </a:rPr>
                  <a:t>Title</a:t>
                </a:r>
              </a:p>
            </p:txBody>
          </p:sp>
          <p:sp>
            <p:nvSpPr>
              <p:cNvPr id="14" name="Text Box 20"/>
              <p:cNvSpPr txBox="1">
                <a:spLocks noChangeArrowheads="1"/>
              </p:cNvSpPr>
              <p:nvPr/>
            </p:nvSpPr>
            <p:spPr bwMode="auto">
              <a:xfrm>
                <a:off x="3220" y="2876"/>
                <a:ext cx="48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CC00"/>
                    </a:solidFill>
                    <a:latin typeface="Comic Sans MS" pitchFamily="66" charset="0"/>
                  </a:rPr>
                  <a:t>North Arrow</a:t>
                </a:r>
              </a:p>
            </p:txBody>
          </p:sp>
          <p:sp>
            <p:nvSpPr>
              <p:cNvPr id="15" name="Text Box 21"/>
              <p:cNvSpPr txBox="1">
                <a:spLocks noChangeArrowheads="1"/>
              </p:cNvSpPr>
              <p:nvPr/>
            </p:nvSpPr>
            <p:spPr bwMode="auto">
              <a:xfrm>
                <a:off x="3019" y="3234"/>
                <a:ext cx="65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33CC"/>
                    </a:solidFill>
                    <a:latin typeface="Comic Sans MS" pitchFamily="66" charset="0"/>
                  </a:rPr>
                  <a:t>Scale Bar</a:t>
                </a:r>
              </a:p>
            </p:txBody>
          </p:sp>
          <p:sp>
            <p:nvSpPr>
              <p:cNvPr id="16" name="Text Box 22"/>
              <p:cNvSpPr txBox="1">
                <a:spLocks noChangeArrowheads="1"/>
              </p:cNvSpPr>
              <p:nvPr/>
            </p:nvSpPr>
            <p:spPr bwMode="auto">
              <a:xfrm>
                <a:off x="3172" y="3647"/>
                <a:ext cx="44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660033"/>
                    </a:solidFill>
                    <a:latin typeface="Comic Sans MS" pitchFamily="66" charset="0"/>
                  </a:rPr>
                  <a:t>Chart</a:t>
                </a:r>
              </a:p>
            </p:txBody>
          </p:sp>
          <p:sp>
            <p:nvSpPr>
              <p:cNvPr id="17" name="Text Box 23"/>
              <p:cNvSpPr txBox="1">
                <a:spLocks noChangeArrowheads="1"/>
              </p:cNvSpPr>
              <p:nvPr/>
            </p:nvSpPr>
            <p:spPr bwMode="auto">
              <a:xfrm>
                <a:off x="381" y="3748"/>
                <a:ext cx="48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3300"/>
                    </a:solidFill>
                    <a:latin typeface="Comic Sans MS" pitchFamily="66" charset="0"/>
                  </a:rPr>
                  <a:t>Table</a:t>
                </a:r>
              </a:p>
            </p:txBody>
          </p:sp>
          <p:sp>
            <p:nvSpPr>
              <p:cNvPr id="18" name="Text Box 24"/>
              <p:cNvSpPr txBox="1">
                <a:spLocks noChangeArrowheads="1"/>
              </p:cNvSpPr>
              <p:nvPr/>
            </p:nvSpPr>
            <p:spPr bwMode="auto">
              <a:xfrm>
                <a:off x="284" y="3016"/>
                <a:ext cx="50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chemeClr val="tx2"/>
                    </a:solidFill>
                    <a:latin typeface="Comic Sans MS" pitchFamily="66" charset="0"/>
                  </a:rPr>
                  <a:t>Legend</a:t>
                </a:r>
              </a:p>
            </p:txBody>
          </p:sp>
          <p:sp>
            <p:nvSpPr>
              <p:cNvPr id="19" name="Line 25"/>
              <p:cNvSpPr>
                <a:spLocks noChangeShapeType="1"/>
              </p:cNvSpPr>
              <p:nvPr/>
            </p:nvSpPr>
            <p:spPr bwMode="auto">
              <a:xfrm flipV="1">
                <a:off x="2575" y="2372"/>
                <a:ext cx="6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0" name="Text Box 26"/>
              <p:cNvSpPr txBox="1">
                <a:spLocks noChangeArrowheads="1"/>
              </p:cNvSpPr>
              <p:nvPr/>
            </p:nvSpPr>
            <p:spPr bwMode="auto">
              <a:xfrm>
                <a:off x="3237" y="2241"/>
                <a:ext cx="534"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3333CC"/>
                    </a:solidFill>
                    <a:latin typeface="Comic Sans MS" pitchFamily="66" charset="0"/>
                  </a:rPr>
                  <a:t>Data Frame</a:t>
                </a:r>
              </a:p>
            </p:txBody>
          </p:sp>
        </p:grpSp>
        <p:sp>
          <p:nvSpPr>
            <p:cNvPr id="28" name="Text Box 27"/>
            <p:cNvSpPr txBox="1">
              <a:spLocks noChangeArrowheads="1"/>
            </p:cNvSpPr>
            <p:nvPr/>
          </p:nvSpPr>
          <p:spPr bwMode="auto">
            <a:xfrm>
              <a:off x="5849542" y="4739879"/>
              <a:ext cx="1640681" cy="738664"/>
            </a:xfrm>
            <a:prstGeom prst="rect">
              <a:avLst/>
            </a:prstGeom>
            <a:solidFill>
              <a:schemeClr val="accent2"/>
            </a:solidFill>
            <a:ln w="9525">
              <a:solidFill>
                <a:schemeClr val="tx1"/>
              </a:solidFill>
              <a:miter lim="800000"/>
              <a:headEnd/>
              <a:tailEnd/>
            </a:ln>
            <a:effectLst/>
            <a:extLst/>
          </p:spPr>
          <p:txBody>
            <a:bodyPr>
              <a:spAutoFit/>
            </a:bodyPr>
            <a:lstStyle/>
            <a:p>
              <a:r>
                <a:rPr lang="en-US" sz="1050" dirty="0">
                  <a:latin typeface="Comic Sans MS" pitchFamily="66" charset="0"/>
                </a:rPr>
                <a:t>To insert these objects in a layout, use the </a:t>
              </a:r>
              <a:r>
                <a:rPr lang="en-US" sz="1050" b="1" dirty="0">
                  <a:latin typeface="Comic Sans MS" pitchFamily="66" charset="0"/>
                </a:rPr>
                <a:t>Insert </a:t>
              </a:r>
              <a:r>
                <a:rPr lang="en-US" sz="1050" dirty="0">
                  <a:latin typeface="Comic Sans MS" pitchFamily="66" charset="0"/>
                </a:rPr>
                <a:t>menu on the </a:t>
              </a:r>
              <a:r>
                <a:rPr lang="en-US" sz="1050" dirty="0" err="1">
                  <a:latin typeface="Comic Sans MS" pitchFamily="66" charset="0"/>
                </a:rPr>
                <a:t>ArcMap</a:t>
              </a:r>
              <a:r>
                <a:rPr lang="en-US" sz="1050" dirty="0">
                  <a:latin typeface="Comic Sans MS" pitchFamily="66" charset="0"/>
                </a:rPr>
                <a:t> document</a:t>
              </a:r>
              <a:r>
                <a:rPr lang="en-US" sz="1050" b="1" dirty="0">
                  <a:latin typeface="Comic Sans MS" pitchFamily="66" charset="0"/>
                </a:rPr>
                <a:t>.</a:t>
              </a:r>
              <a:endParaRPr lang="en-US" sz="1050" dirty="0">
                <a:latin typeface="Comic Sans MS" pitchFamily="66" charset="0"/>
              </a:endParaRPr>
            </a:p>
          </p:txBody>
        </p:sp>
        <p:sp>
          <p:nvSpPr>
            <p:cNvPr id="29" name="Rectangle 28"/>
            <p:cNvSpPr>
              <a:spLocks noChangeArrowheads="1"/>
            </p:cNvSpPr>
            <p:nvPr/>
          </p:nvSpPr>
          <p:spPr bwMode="auto">
            <a:xfrm>
              <a:off x="1314450" y="2000250"/>
              <a:ext cx="6025754" cy="69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57175" indent="-257175">
                <a:spcBef>
                  <a:spcPct val="20000"/>
                </a:spcBef>
                <a:buFontTx/>
                <a:buChar char="•"/>
              </a:pPr>
              <a:r>
                <a:rPr lang="en-GB" sz="1350" dirty="0">
                  <a:solidFill>
                    <a:schemeClr val="tx1">
                      <a:lumMod val="65000"/>
                      <a:lumOff val="35000"/>
                    </a:schemeClr>
                  </a:solidFill>
                  <a:latin typeface="Arial" charset="0"/>
                </a:rPr>
                <a:t>Layouts are used to format the final map showing one or more data frames</a:t>
              </a:r>
            </a:p>
          </p:txBody>
        </p:sp>
      </p:grpSp>
      <p:sp>
        <p:nvSpPr>
          <p:cNvPr id="30" name="Slide Number Placeholder 29"/>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44075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
        <p:nvSpPr>
          <p:cNvPr id="4" name="TextBox 3"/>
          <p:cNvSpPr txBox="1"/>
          <p:nvPr/>
        </p:nvSpPr>
        <p:spPr>
          <a:xfrm>
            <a:off x="215900" y="609600"/>
            <a:ext cx="8089900" cy="954107"/>
          </a:xfrm>
          <a:prstGeom prst="rect">
            <a:avLst/>
          </a:prstGeom>
          <a:noFill/>
        </p:spPr>
        <p:txBody>
          <a:bodyPr wrap="square" rtlCol="0">
            <a:spAutoFit/>
          </a:bodyPr>
          <a:lstStyle/>
          <a:p>
            <a:r>
              <a:rPr lang="en-US" sz="2800" b="1" dirty="0" smtClean="0">
                <a:solidFill>
                  <a:schemeClr val="accent1">
                    <a:lumMod val="75000"/>
                  </a:schemeClr>
                </a:solidFill>
              </a:rPr>
              <a:t>Create a map with map elements in ArcMap for the major rivers of Nepal. Add other layers as necessary.</a:t>
            </a:r>
            <a:endParaRPr lang="en-US" sz="2800" b="1" dirty="0">
              <a:solidFill>
                <a:schemeClr val="accent1">
                  <a:lumMod val="75000"/>
                </a:schemeClr>
              </a:solidFill>
            </a:endParaRPr>
          </a:p>
        </p:txBody>
      </p:sp>
      <p:pic>
        <p:nvPicPr>
          <p:cNvPr id="1026" name="Picture 2" descr="Image result for drawing person carto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2438400"/>
            <a:ext cx="6439778" cy="3708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56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
        <p:nvSpPr>
          <p:cNvPr id="3" name="TextBox 2"/>
          <p:cNvSpPr txBox="1"/>
          <p:nvPr/>
        </p:nvSpPr>
        <p:spPr>
          <a:xfrm>
            <a:off x="1905000" y="1981200"/>
            <a:ext cx="5334000" cy="707886"/>
          </a:xfrm>
          <a:prstGeom prst="rect">
            <a:avLst/>
          </a:prstGeom>
          <a:noFill/>
        </p:spPr>
        <p:txBody>
          <a:bodyPr wrap="square" rtlCol="0">
            <a:spAutoFit/>
          </a:bodyPr>
          <a:lstStyle/>
          <a:p>
            <a:pPr algn="ctr"/>
            <a:r>
              <a:rPr lang="en-US" sz="4000" b="1" dirty="0" smtClean="0">
                <a:solidFill>
                  <a:schemeClr val="tx1">
                    <a:lumMod val="85000"/>
                    <a:lumOff val="15000"/>
                  </a:schemeClr>
                </a:solidFill>
              </a:rPr>
              <a:t>End of Session</a:t>
            </a:r>
            <a:endParaRPr lang="en-US" sz="4000" b="1" dirty="0">
              <a:solidFill>
                <a:schemeClr val="tx1">
                  <a:lumMod val="85000"/>
                  <a:lumOff val="15000"/>
                </a:schemeClr>
              </a:solidFill>
            </a:endParaRPr>
          </a:p>
        </p:txBody>
      </p:sp>
    </p:spTree>
    <p:extLst>
      <p:ext uri="{BB962C8B-B14F-4D97-AF65-F5344CB8AC3E}">
        <p14:creationId xmlns:p14="http://schemas.microsoft.com/office/powerpoint/2010/main" val="359506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23692" t="61183" r="19485" b="18239"/>
          <a:stretch/>
        </p:blipFill>
        <p:spPr>
          <a:xfrm>
            <a:off x="279733" y="4235411"/>
            <a:ext cx="5863273" cy="1327189"/>
          </a:xfrm>
          <a:prstGeom prst="rect">
            <a:avLst/>
          </a:prstGeom>
        </p:spPr>
      </p:pic>
      <p:sp>
        <p:nvSpPr>
          <p:cNvPr id="2" name="Title 1"/>
          <p:cNvSpPr txBox="1">
            <a:spLocks/>
          </p:cNvSpPr>
          <p:nvPr/>
        </p:nvSpPr>
        <p:spPr>
          <a:xfrm>
            <a:off x="439152" y="1070810"/>
            <a:ext cx="6172200" cy="85725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dirty="0">
                <a:solidFill>
                  <a:srgbClr val="FF0000"/>
                </a:solidFill>
                <a:latin typeface="Times New Roman" panose="02020603050405020304" pitchFamily="18" charset="0"/>
                <a:cs typeface="Times New Roman" panose="02020603050405020304" pitchFamily="18" charset="0"/>
              </a:rPr>
              <a:t>Types</a:t>
            </a:r>
          </a:p>
        </p:txBody>
      </p:sp>
      <p:pic>
        <p:nvPicPr>
          <p:cNvPr id="3"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23692" t="29568" r="19485" b="40298"/>
          <a:stretch/>
        </p:blipFill>
        <p:spPr>
          <a:xfrm>
            <a:off x="279734" y="1800526"/>
            <a:ext cx="5832202" cy="19332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551" y="1129541"/>
            <a:ext cx="2517586" cy="2419775"/>
          </a:xfrm>
          <a:prstGeom prst="rect">
            <a:avLst/>
          </a:prstGeom>
        </p:spPr>
      </p:pic>
      <p:pic>
        <p:nvPicPr>
          <p:cNvPr id="5"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3742765"/>
            <a:ext cx="3471191" cy="2094286"/>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15517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z="3200" b="1" dirty="0" smtClean="0"/>
              <a:t>Steps of GIS</a:t>
            </a:r>
          </a:p>
        </p:txBody>
      </p:sp>
      <p:sp>
        <p:nvSpPr>
          <p:cNvPr id="13315" name="Content Placeholder 2"/>
          <p:cNvSpPr>
            <a:spLocks noGrp="1"/>
          </p:cNvSpPr>
          <p:nvPr>
            <p:ph idx="1"/>
          </p:nvPr>
        </p:nvSpPr>
        <p:spPr/>
        <p:txBody>
          <a:bodyPr/>
          <a:lstStyle/>
          <a:p>
            <a:pPr eaLnBrk="1" hangingPunct="1"/>
            <a:r>
              <a:rPr lang="en-US" dirty="0" smtClean="0"/>
              <a:t>Data collection</a:t>
            </a:r>
          </a:p>
          <a:p>
            <a:pPr eaLnBrk="1" hangingPunct="1"/>
            <a:r>
              <a:rPr lang="en-US" dirty="0" smtClean="0"/>
              <a:t>Data Input</a:t>
            </a:r>
          </a:p>
          <a:p>
            <a:pPr eaLnBrk="1" hangingPunct="1"/>
            <a:r>
              <a:rPr lang="en-US" dirty="0" smtClean="0"/>
              <a:t>Data Management</a:t>
            </a:r>
          </a:p>
          <a:p>
            <a:pPr eaLnBrk="1" hangingPunct="1"/>
            <a:r>
              <a:rPr lang="en-US" dirty="0" smtClean="0"/>
              <a:t>Data Analysis</a:t>
            </a:r>
          </a:p>
          <a:p>
            <a:pPr eaLnBrk="1" hangingPunct="1"/>
            <a:r>
              <a:rPr lang="en-US" sz="3600" b="1" dirty="0" smtClean="0">
                <a:solidFill>
                  <a:schemeClr val="accent1">
                    <a:lumMod val="75000"/>
                  </a:schemeClr>
                </a:solidFill>
              </a:rPr>
              <a:t>Data Dissemination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6982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 calcmode="lin" valueType="num">
                                      <p:cBhvr additive="base">
                                        <p:cTn id="11"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 calcmode="lin" valueType="num">
                                      <p:cBhvr additive="base">
                                        <p:cTn id="15"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 calcmode="lin" valueType="num">
                                      <p:cBhvr additive="base">
                                        <p:cTn id="19"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 calcmode="lin" valueType="num">
                                      <p:cBhvr additive="base">
                                        <p:cTn id="23"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275472" y="215919"/>
            <a:ext cx="4972050" cy="400050"/>
          </a:xfrm>
          <a:prstGeom prst="rect">
            <a:avLst/>
          </a:prstGeom>
        </p:spPr>
        <p:txBody>
          <a:bodyPr vert="horz" lIns="0" rIns="0" bIns="0" anchor="b">
            <a:normAutofit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Communication in Maps</a:t>
            </a:r>
            <a:endParaRPr lang="en-US" sz="2250" b="1"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8" name="Group 37"/>
          <p:cNvGrpSpPr/>
          <p:nvPr/>
        </p:nvGrpSpPr>
        <p:grpSpPr>
          <a:xfrm>
            <a:off x="1275472" y="990600"/>
            <a:ext cx="7563727" cy="4853032"/>
            <a:chOff x="1275473" y="1866900"/>
            <a:chExt cx="6393656" cy="3976732"/>
          </a:xfrm>
        </p:grpSpPr>
        <p:pic>
          <p:nvPicPr>
            <p:cNvPr id="3" name="Picture 3" descr="MCj03825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679" y="2971800"/>
              <a:ext cx="1257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275473" y="2065735"/>
              <a:ext cx="152477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Reality….</a:t>
              </a:r>
            </a:p>
            <a:p>
              <a:r>
                <a:rPr lang="en-US" sz="1500" dirty="0"/>
                <a:t>The geographic</a:t>
              </a:r>
            </a:p>
            <a:p>
              <a:r>
                <a:rPr lang="en-US" sz="1500" dirty="0"/>
                <a:t>environment</a:t>
              </a:r>
            </a:p>
          </p:txBody>
        </p:sp>
        <p:pic>
          <p:nvPicPr>
            <p:cNvPr id="5" name="Picture 5"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979" y="2000250"/>
              <a:ext cx="1371600" cy="130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p:cNvSpPr>
              <a:spLocks noChangeArrowheads="1"/>
            </p:cNvSpPr>
            <p:nvPr/>
          </p:nvSpPr>
          <p:spPr bwMode="auto">
            <a:xfrm>
              <a:off x="2373229" y="2571750"/>
              <a:ext cx="1371600" cy="7429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sz="1350"/>
            </a:p>
          </p:txBody>
        </p:sp>
        <p:sp>
          <p:nvSpPr>
            <p:cNvPr id="7" name="Text Box 8"/>
            <p:cNvSpPr txBox="1">
              <a:spLocks noChangeArrowheads="1"/>
            </p:cNvSpPr>
            <p:nvPr/>
          </p:nvSpPr>
          <p:spPr bwMode="auto">
            <a:xfrm>
              <a:off x="3047123" y="2942035"/>
              <a:ext cx="81945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chemeClr val="accent2"/>
                  </a:solidFill>
                </a:rPr>
                <a:t>Compile</a:t>
              </a:r>
            </a:p>
          </p:txBody>
        </p:sp>
        <p:sp>
          <p:nvSpPr>
            <p:cNvPr id="8" name="Text Box 9"/>
            <p:cNvSpPr txBox="1">
              <a:spLocks noChangeArrowheads="1"/>
            </p:cNvSpPr>
            <p:nvPr/>
          </p:nvSpPr>
          <p:spPr bwMode="auto">
            <a:xfrm>
              <a:off x="4944979" y="1866900"/>
              <a:ext cx="1821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Cartographer</a:t>
              </a:r>
            </a:p>
            <a:p>
              <a:r>
                <a:rPr lang="en-US" sz="1500" dirty="0"/>
                <a:t>GIS/CAD specialist</a:t>
              </a:r>
            </a:p>
          </p:txBody>
        </p:sp>
        <p:grpSp>
          <p:nvGrpSpPr>
            <p:cNvPr id="35" name="Group 34"/>
            <p:cNvGrpSpPr/>
            <p:nvPr/>
          </p:nvGrpSpPr>
          <p:grpSpPr>
            <a:xfrm>
              <a:off x="6316579" y="3829050"/>
              <a:ext cx="1352550" cy="1053704"/>
              <a:chOff x="8422105" y="3962400"/>
              <a:chExt cx="1803400" cy="1404938"/>
            </a:xfrm>
          </p:grpSpPr>
          <p:pic>
            <p:nvPicPr>
              <p:cNvPr id="9" name="Picture 8" descr="MCSG00099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2105" y="3962400"/>
                <a:ext cx="18034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a:spLocks/>
              </p:cNvSpPr>
              <p:nvPr/>
            </p:nvSpPr>
            <p:spPr bwMode="auto">
              <a:xfrm>
                <a:off x="8996780" y="4811713"/>
                <a:ext cx="214313" cy="298450"/>
              </a:xfrm>
              <a:custGeom>
                <a:avLst/>
                <a:gdLst>
                  <a:gd name="T0" fmla="*/ 2147483647 w 205"/>
                  <a:gd name="T1" fmla="*/ 2147483647 h 286"/>
                  <a:gd name="T2" fmla="*/ 2147483647 w 205"/>
                  <a:gd name="T3" fmla="*/ 2147483647 h 286"/>
                  <a:gd name="T4" fmla="*/ 2147483647 w 205"/>
                  <a:gd name="T5" fmla="*/ 2147483647 h 286"/>
                  <a:gd name="T6" fmla="*/ 2147483647 w 205"/>
                  <a:gd name="T7" fmla="*/ 2147483647 h 286"/>
                  <a:gd name="T8" fmla="*/ 2147483647 w 205"/>
                  <a:gd name="T9" fmla="*/ 2147483647 h 286"/>
                  <a:gd name="T10" fmla="*/ 2147483647 w 205"/>
                  <a:gd name="T11" fmla="*/ 2147483647 h 286"/>
                  <a:gd name="T12" fmla="*/ 2147483647 w 205"/>
                  <a:gd name="T13" fmla="*/ 2147483647 h 286"/>
                  <a:gd name="T14" fmla="*/ 2147483647 w 205"/>
                  <a:gd name="T15" fmla="*/ 2147483647 h 286"/>
                  <a:gd name="T16" fmla="*/ 2147483647 w 205"/>
                  <a:gd name="T17" fmla="*/ 2147483647 h 286"/>
                  <a:gd name="T18" fmla="*/ 2147483647 w 205"/>
                  <a:gd name="T19" fmla="*/ 2147483647 h 286"/>
                  <a:gd name="T20" fmla="*/ 2147483647 w 205"/>
                  <a:gd name="T21" fmla="*/ 2147483647 h 286"/>
                  <a:gd name="T22" fmla="*/ 2147483647 w 205"/>
                  <a:gd name="T23" fmla="*/ 2147483647 h 286"/>
                  <a:gd name="T24" fmla="*/ 2147483647 w 205"/>
                  <a:gd name="T25" fmla="*/ 2147483647 h 286"/>
                  <a:gd name="T26" fmla="*/ 2147483647 w 205"/>
                  <a:gd name="T27" fmla="*/ 2147483647 h 286"/>
                  <a:gd name="T28" fmla="*/ 2147483647 w 205"/>
                  <a:gd name="T29" fmla="*/ 2147483647 h 2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286"/>
                  <a:gd name="T47" fmla="*/ 205 w 205"/>
                  <a:gd name="T48" fmla="*/ 286 h 2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286">
                    <a:moveTo>
                      <a:pt x="18" y="117"/>
                    </a:moveTo>
                    <a:cubicBezTo>
                      <a:pt x="24" y="27"/>
                      <a:pt x="2" y="0"/>
                      <a:pt x="79" y="17"/>
                    </a:cubicBezTo>
                    <a:cubicBezTo>
                      <a:pt x="82" y="27"/>
                      <a:pt x="80" y="40"/>
                      <a:pt x="87" y="48"/>
                    </a:cubicBezTo>
                    <a:cubicBezTo>
                      <a:pt x="108" y="74"/>
                      <a:pt x="113" y="48"/>
                      <a:pt x="125" y="40"/>
                    </a:cubicBezTo>
                    <a:cubicBezTo>
                      <a:pt x="132" y="36"/>
                      <a:pt x="140" y="35"/>
                      <a:pt x="148" y="33"/>
                    </a:cubicBezTo>
                    <a:cubicBezTo>
                      <a:pt x="156" y="28"/>
                      <a:pt x="162" y="15"/>
                      <a:pt x="171" y="17"/>
                    </a:cubicBezTo>
                    <a:cubicBezTo>
                      <a:pt x="179" y="19"/>
                      <a:pt x="177" y="32"/>
                      <a:pt x="179" y="40"/>
                    </a:cubicBezTo>
                    <a:cubicBezTo>
                      <a:pt x="205" y="140"/>
                      <a:pt x="173" y="34"/>
                      <a:pt x="194" y="102"/>
                    </a:cubicBezTo>
                    <a:cubicBezTo>
                      <a:pt x="178" y="211"/>
                      <a:pt x="197" y="174"/>
                      <a:pt x="164" y="225"/>
                    </a:cubicBezTo>
                    <a:cubicBezTo>
                      <a:pt x="151" y="286"/>
                      <a:pt x="147" y="273"/>
                      <a:pt x="87" y="263"/>
                    </a:cubicBezTo>
                    <a:cubicBezTo>
                      <a:pt x="84" y="245"/>
                      <a:pt x="91" y="223"/>
                      <a:pt x="79" y="209"/>
                    </a:cubicBezTo>
                    <a:cubicBezTo>
                      <a:pt x="69" y="197"/>
                      <a:pt x="45" y="212"/>
                      <a:pt x="33" y="202"/>
                    </a:cubicBezTo>
                    <a:cubicBezTo>
                      <a:pt x="21" y="191"/>
                      <a:pt x="23" y="171"/>
                      <a:pt x="18" y="155"/>
                    </a:cubicBezTo>
                    <a:cubicBezTo>
                      <a:pt x="13" y="140"/>
                      <a:pt x="7" y="124"/>
                      <a:pt x="2" y="109"/>
                    </a:cubicBezTo>
                    <a:cubicBezTo>
                      <a:pt x="0" y="103"/>
                      <a:pt x="13" y="114"/>
                      <a:pt x="18" y="117"/>
                    </a:cubicBezTo>
                    <a:close/>
                  </a:path>
                </a:pathLst>
              </a:custGeom>
              <a:solidFill>
                <a:srgbClr val="FFCC99"/>
              </a:solidFill>
              <a:ln w="19050">
                <a:solidFill>
                  <a:srgbClr val="6600FF"/>
                </a:solidFill>
                <a:round/>
                <a:headEnd/>
                <a:tailEnd/>
              </a:ln>
            </p:spPr>
            <p:txBody>
              <a:bodyPr/>
              <a:lstStyle/>
              <a:p>
                <a:endParaRPr lang="en-US" sz="1350"/>
              </a:p>
            </p:txBody>
          </p:sp>
          <p:sp>
            <p:nvSpPr>
              <p:cNvPr id="11" name="Freeform 10"/>
              <p:cNvSpPr>
                <a:spLocks/>
              </p:cNvSpPr>
              <p:nvPr/>
            </p:nvSpPr>
            <p:spPr bwMode="auto">
              <a:xfrm>
                <a:off x="9453980" y="4430713"/>
                <a:ext cx="373063" cy="420687"/>
              </a:xfrm>
              <a:custGeom>
                <a:avLst/>
                <a:gdLst>
                  <a:gd name="T0" fmla="*/ 2147483647 w 357"/>
                  <a:gd name="T1" fmla="*/ 2147483647 h 403"/>
                  <a:gd name="T2" fmla="*/ 2147483647 w 357"/>
                  <a:gd name="T3" fmla="*/ 2147483647 h 403"/>
                  <a:gd name="T4" fmla="*/ 2147483647 w 357"/>
                  <a:gd name="T5" fmla="*/ 2147483647 h 403"/>
                  <a:gd name="T6" fmla="*/ 2147483647 w 357"/>
                  <a:gd name="T7" fmla="*/ 2147483647 h 403"/>
                  <a:gd name="T8" fmla="*/ 2147483647 w 357"/>
                  <a:gd name="T9" fmla="*/ 2147483647 h 403"/>
                  <a:gd name="T10" fmla="*/ 2147483647 w 357"/>
                  <a:gd name="T11" fmla="*/ 2147483647 h 403"/>
                  <a:gd name="T12" fmla="*/ 2147483647 w 357"/>
                  <a:gd name="T13" fmla="*/ 2147483647 h 403"/>
                  <a:gd name="T14" fmla="*/ 2147483647 w 357"/>
                  <a:gd name="T15" fmla="*/ 2147483647 h 403"/>
                  <a:gd name="T16" fmla="*/ 2147483647 w 357"/>
                  <a:gd name="T17" fmla="*/ 2147483647 h 403"/>
                  <a:gd name="T18" fmla="*/ 2147483647 w 357"/>
                  <a:gd name="T19" fmla="*/ 2147483647 h 403"/>
                  <a:gd name="T20" fmla="*/ 2147483647 w 357"/>
                  <a:gd name="T21" fmla="*/ 2147483647 h 403"/>
                  <a:gd name="T22" fmla="*/ 2147483647 w 357"/>
                  <a:gd name="T23" fmla="*/ 2147483647 h 403"/>
                  <a:gd name="T24" fmla="*/ 2147483647 w 357"/>
                  <a:gd name="T25" fmla="*/ 2147483647 h 403"/>
                  <a:gd name="T26" fmla="*/ 2147483647 w 357"/>
                  <a:gd name="T27" fmla="*/ 2147483647 h 403"/>
                  <a:gd name="T28" fmla="*/ 2147483647 w 357"/>
                  <a:gd name="T29" fmla="*/ 0 h 403"/>
                  <a:gd name="T30" fmla="*/ 2147483647 w 357"/>
                  <a:gd name="T31" fmla="*/ 2147483647 h 403"/>
                  <a:gd name="T32" fmla="*/ 2147483647 w 357"/>
                  <a:gd name="T33" fmla="*/ 2147483647 h 403"/>
                  <a:gd name="T34" fmla="*/ 2147483647 w 357"/>
                  <a:gd name="T35" fmla="*/ 2147483647 h 403"/>
                  <a:gd name="T36" fmla="*/ 2147483647 w 357"/>
                  <a:gd name="T37" fmla="*/ 2147483647 h 403"/>
                  <a:gd name="T38" fmla="*/ 2147483647 w 357"/>
                  <a:gd name="T39" fmla="*/ 2147483647 h 403"/>
                  <a:gd name="T40" fmla="*/ 2147483647 w 357"/>
                  <a:gd name="T41" fmla="*/ 2147483647 h 4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403"/>
                  <a:gd name="T65" fmla="*/ 357 w 357"/>
                  <a:gd name="T66" fmla="*/ 403 h 4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403">
                    <a:moveTo>
                      <a:pt x="9" y="208"/>
                    </a:moveTo>
                    <a:cubicBezTo>
                      <a:pt x="0" y="242"/>
                      <a:pt x="0" y="316"/>
                      <a:pt x="24" y="346"/>
                    </a:cubicBezTo>
                    <a:cubicBezTo>
                      <a:pt x="34" y="359"/>
                      <a:pt x="56" y="364"/>
                      <a:pt x="70" y="369"/>
                    </a:cubicBezTo>
                    <a:cubicBezTo>
                      <a:pt x="107" y="403"/>
                      <a:pt x="157" y="384"/>
                      <a:pt x="201" y="369"/>
                    </a:cubicBezTo>
                    <a:cubicBezTo>
                      <a:pt x="204" y="361"/>
                      <a:pt x="213" y="353"/>
                      <a:pt x="209" y="346"/>
                    </a:cubicBezTo>
                    <a:cubicBezTo>
                      <a:pt x="205" y="339"/>
                      <a:pt x="193" y="342"/>
                      <a:pt x="186" y="338"/>
                    </a:cubicBezTo>
                    <a:cubicBezTo>
                      <a:pt x="172" y="330"/>
                      <a:pt x="161" y="317"/>
                      <a:pt x="147" y="308"/>
                    </a:cubicBezTo>
                    <a:cubicBezTo>
                      <a:pt x="181" y="274"/>
                      <a:pt x="193" y="276"/>
                      <a:pt x="247" y="269"/>
                    </a:cubicBezTo>
                    <a:cubicBezTo>
                      <a:pt x="273" y="229"/>
                      <a:pt x="255" y="263"/>
                      <a:pt x="270" y="200"/>
                    </a:cubicBezTo>
                    <a:cubicBezTo>
                      <a:pt x="272" y="192"/>
                      <a:pt x="271" y="181"/>
                      <a:pt x="278" y="177"/>
                    </a:cubicBezTo>
                    <a:cubicBezTo>
                      <a:pt x="294" y="169"/>
                      <a:pt x="314" y="172"/>
                      <a:pt x="332" y="169"/>
                    </a:cubicBezTo>
                    <a:cubicBezTo>
                      <a:pt x="357" y="131"/>
                      <a:pt x="355" y="125"/>
                      <a:pt x="347" y="77"/>
                    </a:cubicBezTo>
                    <a:cubicBezTo>
                      <a:pt x="321" y="80"/>
                      <a:pt x="295" y="79"/>
                      <a:pt x="270" y="85"/>
                    </a:cubicBezTo>
                    <a:cubicBezTo>
                      <a:pt x="217" y="97"/>
                      <a:pt x="276" y="109"/>
                      <a:pt x="224" y="93"/>
                    </a:cubicBezTo>
                    <a:cubicBezTo>
                      <a:pt x="190" y="57"/>
                      <a:pt x="223" y="31"/>
                      <a:pt x="178" y="0"/>
                    </a:cubicBezTo>
                    <a:cubicBezTo>
                      <a:pt x="152" y="9"/>
                      <a:pt x="144" y="21"/>
                      <a:pt x="124" y="39"/>
                    </a:cubicBezTo>
                    <a:cubicBezTo>
                      <a:pt x="143" y="94"/>
                      <a:pt x="131" y="71"/>
                      <a:pt x="155" y="108"/>
                    </a:cubicBezTo>
                    <a:cubicBezTo>
                      <a:pt x="121" y="130"/>
                      <a:pt x="122" y="121"/>
                      <a:pt x="86" y="108"/>
                    </a:cubicBezTo>
                    <a:cubicBezTo>
                      <a:pt x="47" y="122"/>
                      <a:pt x="65" y="132"/>
                      <a:pt x="40" y="162"/>
                    </a:cubicBezTo>
                    <a:cubicBezTo>
                      <a:pt x="29" y="176"/>
                      <a:pt x="16" y="182"/>
                      <a:pt x="1" y="192"/>
                    </a:cubicBezTo>
                    <a:cubicBezTo>
                      <a:pt x="19" y="210"/>
                      <a:pt x="25" y="208"/>
                      <a:pt x="9" y="208"/>
                    </a:cubicBezTo>
                    <a:close/>
                  </a:path>
                </a:pathLst>
              </a:custGeom>
              <a:solidFill>
                <a:srgbClr val="FFCC99"/>
              </a:solidFill>
              <a:ln w="19050">
                <a:solidFill>
                  <a:srgbClr val="6600FF"/>
                </a:solidFill>
                <a:round/>
                <a:headEnd/>
                <a:tailEnd/>
              </a:ln>
            </p:spPr>
            <p:txBody>
              <a:bodyPr/>
              <a:lstStyle/>
              <a:p>
                <a:endParaRPr lang="en-US" sz="1350"/>
              </a:p>
            </p:txBody>
          </p:sp>
          <p:sp>
            <p:nvSpPr>
              <p:cNvPr id="12" name="Line 13"/>
              <p:cNvSpPr>
                <a:spLocks noChangeShapeType="1"/>
              </p:cNvSpPr>
              <p:nvPr/>
            </p:nvSpPr>
            <p:spPr bwMode="auto">
              <a:xfrm flipV="1">
                <a:off x="9133305" y="4724400"/>
                <a:ext cx="431800" cy="2222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 Box 14"/>
              <p:cNvSpPr txBox="1">
                <a:spLocks noChangeArrowheads="1"/>
              </p:cNvSpPr>
              <p:nvPr/>
            </p:nvSpPr>
            <p:spPr bwMode="auto">
              <a:xfrm>
                <a:off x="8768180" y="4227513"/>
                <a:ext cx="545448"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900">
                    <a:solidFill>
                      <a:srgbClr val="FF0000"/>
                    </a:solidFill>
                  </a:rPr>
                  <a:t>Map</a:t>
                </a:r>
              </a:p>
            </p:txBody>
          </p:sp>
        </p:grpSp>
        <p:grpSp>
          <p:nvGrpSpPr>
            <p:cNvPr id="36" name="Group 35"/>
            <p:cNvGrpSpPr/>
            <p:nvPr/>
          </p:nvGrpSpPr>
          <p:grpSpPr>
            <a:xfrm>
              <a:off x="3744829" y="4343400"/>
              <a:ext cx="972741" cy="1369219"/>
              <a:chOff x="4993105" y="4648200"/>
              <a:chExt cx="1296988" cy="1825625"/>
            </a:xfrm>
          </p:grpSpPr>
          <p:pic>
            <p:nvPicPr>
              <p:cNvPr id="14" name="Picture 13" descr="MCj039742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3105" y="4648200"/>
                <a:ext cx="1296988"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9"/>
              <p:cNvSpPr>
                <a:spLocks/>
              </p:cNvSpPr>
              <p:nvPr/>
            </p:nvSpPr>
            <p:spPr bwMode="auto">
              <a:xfrm>
                <a:off x="5831305" y="5486400"/>
                <a:ext cx="152400" cy="150813"/>
              </a:xfrm>
              <a:custGeom>
                <a:avLst/>
                <a:gdLst>
                  <a:gd name="T0" fmla="*/ 2147483647 w 205"/>
                  <a:gd name="T1" fmla="*/ 2147483647 h 286"/>
                  <a:gd name="T2" fmla="*/ 2147483647 w 205"/>
                  <a:gd name="T3" fmla="*/ 2147483647 h 286"/>
                  <a:gd name="T4" fmla="*/ 2147483647 w 205"/>
                  <a:gd name="T5" fmla="*/ 2147483647 h 286"/>
                  <a:gd name="T6" fmla="*/ 2147483647 w 205"/>
                  <a:gd name="T7" fmla="*/ 2147483647 h 286"/>
                  <a:gd name="T8" fmla="*/ 2147483647 w 205"/>
                  <a:gd name="T9" fmla="*/ 2147483647 h 286"/>
                  <a:gd name="T10" fmla="*/ 2147483647 w 205"/>
                  <a:gd name="T11" fmla="*/ 2147483647 h 286"/>
                  <a:gd name="T12" fmla="*/ 2147483647 w 205"/>
                  <a:gd name="T13" fmla="*/ 2147483647 h 286"/>
                  <a:gd name="T14" fmla="*/ 2147483647 w 205"/>
                  <a:gd name="T15" fmla="*/ 2147483647 h 286"/>
                  <a:gd name="T16" fmla="*/ 2147483647 w 205"/>
                  <a:gd name="T17" fmla="*/ 2147483647 h 286"/>
                  <a:gd name="T18" fmla="*/ 2147483647 w 205"/>
                  <a:gd name="T19" fmla="*/ 2147483647 h 286"/>
                  <a:gd name="T20" fmla="*/ 2147483647 w 205"/>
                  <a:gd name="T21" fmla="*/ 2147483647 h 286"/>
                  <a:gd name="T22" fmla="*/ 2147483647 w 205"/>
                  <a:gd name="T23" fmla="*/ 2147483647 h 286"/>
                  <a:gd name="T24" fmla="*/ 2147483647 w 205"/>
                  <a:gd name="T25" fmla="*/ 2147483647 h 286"/>
                  <a:gd name="T26" fmla="*/ 2147483647 w 205"/>
                  <a:gd name="T27" fmla="*/ 2147483647 h 286"/>
                  <a:gd name="T28" fmla="*/ 2147483647 w 205"/>
                  <a:gd name="T29" fmla="*/ 2147483647 h 2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286"/>
                  <a:gd name="T47" fmla="*/ 205 w 205"/>
                  <a:gd name="T48" fmla="*/ 286 h 2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286">
                    <a:moveTo>
                      <a:pt x="18" y="117"/>
                    </a:moveTo>
                    <a:cubicBezTo>
                      <a:pt x="24" y="27"/>
                      <a:pt x="2" y="0"/>
                      <a:pt x="79" y="17"/>
                    </a:cubicBezTo>
                    <a:cubicBezTo>
                      <a:pt x="82" y="27"/>
                      <a:pt x="80" y="40"/>
                      <a:pt x="87" y="48"/>
                    </a:cubicBezTo>
                    <a:cubicBezTo>
                      <a:pt x="108" y="74"/>
                      <a:pt x="113" y="48"/>
                      <a:pt x="125" y="40"/>
                    </a:cubicBezTo>
                    <a:cubicBezTo>
                      <a:pt x="132" y="36"/>
                      <a:pt x="140" y="35"/>
                      <a:pt x="148" y="33"/>
                    </a:cubicBezTo>
                    <a:cubicBezTo>
                      <a:pt x="156" y="28"/>
                      <a:pt x="162" y="15"/>
                      <a:pt x="171" y="17"/>
                    </a:cubicBezTo>
                    <a:cubicBezTo>
                      <a:pt x="179" y="19"/>
                      <a:pt x="177" y="32"/>
                      <a:pt x="179" y="40"/>
                    </a:cubicBezTo>
                    <a:cubicBezTo>
                      <a:pt x="205" y="140"/>
                      <a:pt x="173" y="34"/>
                      <a:pt x="194" y="102"/>
                    </a:cubicBezTo>
                    <a:cubicBezTo>
                      <a:pt x="178" y="211"/>
                      <a:pt x="197" y="174"/>
                      <a:pt x="164" y="225"/>
                    </a:cubicBezTo>
                    <a:cubicBezTo>
                      <a:pt x="151" y="286"/>
                      <a:pt x="147" y="273"/>
                      <a:pt x="87" y="263"/>
                    </a:cubicBezTo>
                    <a:cubicBezTo>
                      <a:pt x="84" y="245"/>
                      <a:pt x="91" y="223"/>
                      <a:pt x="79" y="209"/>
                    </a:cubicBezTo>
                    <a:cubicBezTo>
                      <a:pt x="69" y="197"/>
                      <a:pt x="45" y="212"/>
                      <a:pt x="33" y="202"/>
                    </a:cubicBezTo>
                    <a:cubicBezTo>
                      <a:pt x="21" y="191"/>
                      <a:pt x="23" y="171"/>
                      <a:pt x="18" y="155"/>
                    </a:cubicBezTo>
                    <a:cubicBezTo>
                      <a:pt x="13" y="140"/>
                      <a:pt x="7" y="124"/>
                      <a:pt x="2" y="109"/>
                    </a:cubicBezTo>
                    <a:cubicBezTo>
                      <a:pt x="0" y="103"/>
                      <a:pt x="13" y="114"/>
                      <a:pt x="18" y="117"/>
                    </a:cubicBezTo>
                    <a:close/>
                  </a:path>
                </a:pathLst>
              </a:custGeom>
              <a:solidFill>
                <a:srgbClr val="FFCC99"/>
              </a:solidFill>
              <a:ln w="19050">
                <a:solidFill>
                  <a:srgbClr val="6600FF"/>
                </a:solidFill>
                <a:round/>
                <a:headEnd/>
                <a:tailEnd/>
              </a:ln>
            </p:spPr>
            <p:txBody>
              <a:bodyPr/>
              <a:lstStyle/>
              <a:p>
                <a:endParaRPr lang="en-US" sz="1350"/>
              </a:p>
            </p:txBody>
          </p:sp>
          <p:sp>
            <p:nvSpPr>
              <p:cNvPr id="16" name="Freeform 20"/>
              <p:cNvSpPr>
                <a:spLocks/>
              </p:cNvSpPr>
              <p:nvPr/>
            </p:nvSpPr>
            <p:spPr bwMode="auto">
              <a:xfrm>
                <a:off x="6059905" y="5334000"/>
                <a:ext cx="144463" cy="228600"/>
              </a:xfrm>
              <a:custGeom>
                <a:avLst/>
                <a:gdLst>
                  <a:gd name="T0" fmla="*/ 2147483647 w 357"/>
                  <a:gd name="T1" fmla="*/ 2147483647 h 403"/>
                  <a:gd name="T2" fmla="*/ 2147483647 w 357"/>
                  <a:gd name="T3" fmla="*/ 2147483647 h 403"/>
                  <a:gd name="T4" fmla="*/ 2147483647 w 357"/>
                  <a:gd name="T5" fmla="*/ 2147483647 h 403"/>
                  <a:gd name="T6" fmla="*/ 2147483647 w 357"/>
                  <a:gd name="T7" fmla="*/ 2147483647 h 403"/>
                  <a:gd name="T8" fmla="*/ 2147483647 w 357"/>
                  <a:gd name="T9" fmla="*/ 2147483647 h 403"/>
                  <a:gd name="T10" fmla="*/ 2147483647 w 357"/>
                  <a:gd name="T11" fmla="*/ 2147483647 h 403"/>
                  <a:gd name="T12" fmla="*/ 2147483647 w 357"/>
                  <a:gd name="T13" fmla="*/ 2147483647 h 403"/>
                  <a:gd name="T14" fmla="*/ 2147483647 w 357"/>
                  <a:gd name="T15" fmla="*/ 2147483647 h 403"/>
                  <a:gd name="T16" fmla="*/ 2147483647 w 357"/>
                  <a:gd name="T17" fmla="*/ 2147483647 h 403"/>
                  <a:gd name="T18" fmla="*/ 2147483647 w 357"/>
                  <a:gd name="T19" fmla="*/ 2147483647 h 403"/>
                  <a:gd name="T20" fmla="*/ 2147483647 w 357"/>
                  <a:gd name="T21" fmla="*/ 2147483647 h 403"/>
                  <a:gd name="T22" fmla="*/ 2147483647 w 357"/>
                  <a:gd name="T23" fmla="*/ 2147483647 h 403"/>
                  <a:gd name="T24" fmla="*/ 2147483647 w 357"/>
                  <a:gd name="T25" fmla="*/ 2147483647 h 403"/>
                  <a:gd name="T26" fmla="*/ 2147483647 w 357"/>
                  <a:gd name="T27" fmla="*/ 2147483647 h 403"/>
                  <a:gd name="T28" fmla="*/ 2147483647 w 357"/>
                  <a:gd name="T29" fmla="*/ 0 h 403"/>
                  <a:gd name="T30" fmla="*/ 2147483647 w 357"/>
                  <a:gd name="T31" fmla="*/ 2147483647 h 403"/>
                  <a:gd name="T32" fmla="*/ 2147483647 w 357"/>
                  <a:gd name="T33" fmla="*/ 2147483647 h 403"/>
                  <a:gd name="T34" fmla="*/ 2147483647 w 357"/>
                  <a:gd name="T35" fmla="*/ 2147483647 h 403"/>
                  <a:gd name="T36" fmla="*/ 2147483647 w 357"/>
                  <a:gd name="T37" fmla="*/ 2147483647 h 403"/>
                  <a:gd name="T38" fmla="*/ 2147483647 w 357"/>
                  <a:gd name="T39" fmla="*/ 2147483647 h 403"/>
                  <a:gd name="T40" fmla="*/ 2147483647 w 357"/>
                  <a:gd name="T41" fmla="*/ 2147483647 h 4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403"/>
                  <a:gd name="T65" fmla="*/ 357 w 357"/>
                  <a:gd name="T66" fmla="*/ 403 h 4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403">
                    <a:moveTo>
                      <a:pt x="9" y="208"/>
                    </a:moveTo>
                    <a:cubicBezTo>
                      <a:pt x="0" y="242"/>
                      <a:pt x="0" y="316"/>
                      <a:pt x="24" y="346"/>
                    </a:cubicBezTo>
                    <a:cubicBezTo>
                      <a:pt x="34" y="359"/>
                      <a:pt x="56" y="364"/>
                      <a:pt x="70" y="369"/>
                    </a:cubicBezTo>
                    <a:cubicBezTo>
                      <a:pt x="107" y="403"/>
                      <a:pt x="157" y="384"/>
                      <a:pt x="201" y="369"/>
                    </a:cubicBezTo>
                    <a:cubicBezTo>
                      <a:pt x="204" y="361"/>
                      <a:pt x="213" y="353"/>
                      <a:pt x="209" y="346"/>
                    </a:cubicBezTo>
                    <a:cubicBezTo>
                      <a:pt x="205" y="339"/>
                      <a:pt x="193" y="342"/>
                      <a:pt x="186" y="338"/>
                    </a:cubicBezTo>
                    <a:cubicBezTo>
                      <a:pt x="172" y="330"/>
                      <a:pt x="161" y="317"/>
                      <a:pt x="147" y="308"/>
                    </a:cubicBezTo>
                    <a:cubicBezTo>
                      <a:pt x="181" y="274"/>
                      <a:pt x="193" y="276"/>
                      <a:pt x="247" y="269"/>
                    </a:cubicBezTo>
                    <a:cubicBezTo>
                      <a:pt x="273" y="229"/>
                      <a:pt x="255" y="263"/>
                      <a:pt x="270" y="200"/>
                    </a:cubicBezTo>
                    <a:cubicBezTo>
                      <a:pt x="272" y="192"/>
                      <a:pt x="271" y="181"/>
                      <a:pt x="278" y="177"/>
                    </a:cubicBezTo>
                    <a:cubicBezTo>
                      <a:pt x="294" y="169"/>
                      <a:pt x="314" y="172"/>
                      <a:pt x="332" y="169"/>
                    </a:cubicBezTo>
                    <a:cubicBezTo>
                      <a:pt x="357" y="131"/>
                      <a:pt x="355" y="125"/>
                      <a:pt x="347" y="77"/>
                    </a:cubicBezTo>
                    <a:cubicBezTo>
                      <a:pt x="321" y="80"/>
                      <a:pt x="295" y="79"/>
                      <a:pt x="270" y="85"/>
                    </a:cubicBezTo>
                    <a:cubicBezTo>
                      <a:pt x="217" y="97"/>
                      <a:pt x="276" y="109"/>
                      <a:pt x="224" y="93"/>
                    </a:cubicBezTo>
                    <a:cubicBezTo>
                      <a:pt x="190" y="57"/>
                      <a:pt x="223" y="31"/>
                      <a:pt x="178" y="0"/>
                    </a:cubicBezTo>
                    <a:cubicBezTo>
                      <a:pt x="152" y="9"/>
                      <a:pt x="144" y="21"/>
                      <a:pt x="124" y="39"/>
                    </a:cubicBezTo>
                    <a:cubicBezTo>
                      <a:pt x="143" y="94"/>
                      <a:pt x="131" y="71"/>
                      <a:pt x="155" y="108"/>
                    </a:cubicBezTo>
                    <a:cubicBezTo>
                      <a:pt x="121" y="130"/>
                      <a:pt x="122" y="121"/>
                      <a:pt x="86" y="108"/>
                    </a:cubicBezTo>
                    <a:cubicBezTo>
                      <a:pt x="47" y="122"/>
                      <a:pt x="65" y="132"/>
                      <a:pt x="40" y="162"/>
                    </a:cubicBezTo>
                    <a:cubicBezTo>
                      <a:pt x="29" y="176"/>
                      <a:pt x="16" y="182"/>
                      <a:pt x="1" y="192"/>
                    </a:cubicBezTo>
                    <a:cubicBezTo>
                      <a:pt x="19" y="210"/>
                      <a:pt x="25" y="208"/>
                      <a:pt x="9" y="208"/>
                    </a:cubicBezTo>
                    <a:close/>
                  </a:path>
                </a:pathLst>
              </a:custGeom>
              <a:solidFill>
                <a:srgbClr val="FFCC99"/>
              </a:solidFill>
              <a:ln w="19050">
                <a:solidFill>
                  <a:srgbClr val="6600FF"/>
                </a:solidFill>
                <a:round/>
                <a:headEnd/>
                <a:tailEnd/>
              </a:ln>
            </p:spPr>
            <p:txBody>
              <a:bodyPr/>
              <a:lstStyle/>
              <a:p>
                <a:endParaRPr lang="en-US" sz="1350"/>
              </a:p>
            </p:txBody>
          </p:sp>
          <p:sp>
            <p:nvSpPr>
              <p:cNvPr id="17" name="Line 21"/>
              <p:cNvSpPr>
                <a:spLocks noChangeShapeType="1"/>
              </p:cNvSpPr>
              <p:nvPr/>
            </p:nvSpPr>
            <p:spPr bwMode="auto">
              <a:xfrm flipV="1">
                <a:off x="5907505" y="5486400"/>
                <a:ext cx="152400" cy="76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Text Box 22"/>
              <p:cNvSpPr txBox="1">
                <a:spLocks noChangeArrowheads="1"/>
              </p:cNvSpPr>
              <p:nvPr/>
            </p:nvSpPr>
            <p:spPr bwMode="auto">
              <a:xfrm>
                <a:off x="5831305" y="5257800"/>
                <a:ext cx="4572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525" dirty="0">
                    <a:solidFill>
                      <a:srgbClr val="FF0000"/>
                    </a:solidFill>
                  </a:rPr>
                  <a:t>Map</a:t>
                </a:r>
              </a:p>
            </p:txBody>
          </p:sp>
        </p:grpSp>
        <p:sp>
          <p:nvSpPr>
            <p:cNvPr id="19" name="Text Box 26"/>
            <p:cNvSpPr txBox="1">
              <a:spLocks noChangeArrowheads="1"/>
            </p:cNvSpPr>
            <p:nvPr/>
          </p:nvSpPr>
          <p:spPr bwMode="auto">
            <a:xfrm>
              <a:off x="5287879" y="2571750"/>
              <a:ext cx="100219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Recognize</a:t>
              </a:r>
            </a:p>
          </p:txBody>
        </p:sp>
        <p:sp>
          <p:nvSpPr>
            <p:cNvPr id="20" name="AutoShape 27"/>
            <p:cNvSpPr>
              <a:spLocks noChangeArrowheads="1"/>
            </p:cNvSpPr>
            <p:nvPr/>
          </p:nvSpPr>
          <p:spPr bwMode="auto">
            <a:xfrm rot="2032712">
              <a:off x="5121191" y="3240881"/>
              <a:ext cx="1600200" cy="40005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en-US" sz="1350"/>
            </a:p>
          </p:txBody>
        </p:sp>
        <p:sp>
          <p:nvSpPr>
            <p:cNvPr id="21" name="Text Box 28"/>
            <p:cNvSpPr txBox="1">
              <a:spLocks noChangeArrowheads="1"/>
            </p:cNvSpPr>
            <p:nvPr/>
          </p:nvSpPr>
          <p:spPr bwMode="auto">
            <a:xfrm>
              <a:off x="5687929" y="2800350"/>
              <a:ext cx="6655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Select</a:t>
              </a:r>
            </a:p>
          </p:txBody>
        </p:sp>
        <p:sp>
          <p:nvSpPr>
            <p:cNvPr id="22" name="Text Box 29"/>
            <p:cNvSpPr txBox="1">
              <a:spLocks noChangeArrowheads="1"/>
            </p:cNvSpPr>
            <p:nvPr/>
          </p:nvSpPr>
          <p:spPr bwMode="auto">
            <a:xfrm>
              <a:off x="5916529" y="2971800"/>
              <a:ext cx="79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Classify</a:t>
              </a:r>
            </a:p>
          </p:txBody>
        </p:sp>
        <p:sp>
          <p:nvSpPr>
            <p:cNvPr id="23" name="Text Box 30"/>
            <p:cNvSpPr txBox="1">
              <a:spLocks noChangeArrowheads="1"/>
            </p:cNvSpPr>
            <p:nvPr/>
          </p:nvSpPr>
          <p:spPr bwMode="auto">
            <a:xfrm>
              <a:off x="6259429" y="3200400"/>
              <a:ext cx="79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Simplify</a:t>
              </a:r>
            </a:p>
          </p:txBody>
        </p:sp>
        <p:sp>
          <p:nvSpPr>
            <p:cNvPr id="24" name="Text Box 31"/>
            <p:cNvSpPr txBox="1">
              <a:spLocks noChangeArrowheads="1"/>
            </p:cNvSpPr>
            <p:nvPr/>
          </p:nvSpPr>
          <p:spPr bwMode="auto">
            <a:xfrm>
              <a:off x="6030829" y="5029200"/>
              <a:ext cx="5982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Read</a:t>
              </a:r>
            </a:p>
          </p:txBody>
        </p:sp>
        <p:sp>
          <p:nvSpPr>
            <p:cNvPr id="25" name="AutoShape 32"/>
            <p:cNvSpPr>
              <a:spLocks noChangeArrowheads="1"/>
            </p:cNvSpPr>
            <p:nvPr/>
          </p:nvSpPr>
          <p:spPr bwMode="auto">
            <a:xfrm rot="9987133">
              <a:off x="4773529" y="4857750"/>
              <a:ext cx="1428750" cy="400050"/>
            </a:xfrm>
            <a:prstGeom prst="rightArrow">
              <a:avLst>
                <a:gd name="adj1" fmla="val 50000"/>
                <a:gd name="adj2" fmla="val 89286"/>
              </a:avLst>
            </a:prstGeom>
            <a:solidFill>
              <a:schemeClr val="accent1"/>
            </a:solidFill>
            <a:ln w="9525">
              <a:solidFill>
                <a:schemeClr val="tx1"/>
              </a:solidFill>
              <a:miter lim="800000"/>
              <a:headEnd/>
              <a:tailEnd/>
            </a:ln>
          </p:spPr>
          <p:txBody>
            <a:bodyPr wrap="none" anchor="ctr"/>
            <a:lstStyle/>
            <a:p>
              <a:endParaRPr lang="en-US" sz="1350"/>
            </a:p>
          </p:txBody>
        </p:sp>
        <p:sp>
          <p:nvSpPr>
            <p:cNvPr id="26" name="Text Box 34"/>
            <p:cNvSpPr txBox="1">
              <a:spLocks noChangeArrowheads="1"/>
            </p:cNvSpPr>
            <p:nvPr/>
          </p:nvSpPr>
          <p:spPr bwMode="auto">
            <a:xfrm>
              <a:off x="6488029" y="3486150"/>
              <a:ext cx="98296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Symbolize</a:t>
              </a:r>
            </a:p>
          </p:txBody>
        </p:sp>
        <p:sp>
          <p:nvSpPr>
            <p:cNvPr id="27" name="Text Box 35"/>
            <p:cNvSpPr txBox="1">
              <a:spLocks noChangeArrowheads="1"/>
            </p:cNvSpPr>
            <p:nvPr/>
          </p:nvSpPr>
          <p:spPr bwMode="auto">
            <a:xfrm>
              <a:off x="5516479" y="5314950"/>
              <a:ext cx="80021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Analyze</a:t>
              </a:r>
            </a:p>
          </p:txBody>
        </p:sp>
        <p:sp>
          <p:nvSpPr>
            <p:cNvPr id="28" name="Text Box 36"/>
            <p:cNvSpPr txBox="1">
              <a:spLocks noChangeArrowheads="1"/>
            </p:cNvSpPr>
            <p:nvPr/>
          </p:nvSpPr>
          <p:spPr bwMode="auto">
            <a:xfrm>
              <a:off x="4944979" y="5543550"/>
              <a:ext cx="82907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Interpret</a:t>
              </a:r>
            </a:p>
          </p:txBody>
        </p:sp>
        <p:sp>
          <p:nvSpPr>
            <p:cNvPr id="29" name="AutoShape 37"/>
            <p:cNvSpPr>
              <a:spLocks noChangeArrowheads="1"/>
            </p:cNvSpPr>
            <p:nvPr/>
          </p:nvSpPr>
          <p:spPr bwMode="auto">
            <a:xfrm rot="10205787">
              <a:off x="2486339" y="4501754"/>
              <a:ext cx="1143000" cy="400050"/>
            </a:xfrm>
            <a:prstGeom prst="rightArrow">
              <a:avLst>
                <a:gd name="adj1" fmla="val 50000"/>
                <a:gd name="adj2" fmla="val 71429"/>
              </a:avLst>
            </a:prstGeom>
            <a:solidFill>
              <a:schemeClr val="accent1"/>
            </a:solidFill>
            <a:ln w="9525">
              <a:solidFill>
                <a:schemeClr val="tx1"/>
              </a:solidFill>
              <a:miter lim="800000"/>
              <a:headEnd/>
              <a:tailEnd/>
            </a:ln>
          </p:spPr>
          <p:txBody>
            <a:bodyPr wrap="none" anchor="ctr"/>
            <a:lstStyle/>
            <a:p>
              <a:endParaRPr lang="en-US" sz="1350"/>
            </a:p>
          </p:txBody>
        </p:sp>
        <p:sp>
          <p:nvSpPr>
            <p:cNvPr id="30" name="Text Box 39"/>
            <p:cNvSpPr txBox="1">
              <a:spLocks noChangeArrowheads="1"/>
            </p:cNvSpPr>
            <p:nvPr/>
          </p:nvSpPr>
          <p:spPr bwMode="auto">
            <a:xfrm>
              <a:off x="3790073" y="4008835"/>
              <a:ext cx="10198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Map User</a:t>
              </a:r>
            </a:p>
          </p:txBody>
        </p:sp>
        <p:sp>
          <p:nvSpPr>
            <p:cNvPr id="31" name="Text Box 40"/>
            <p:cNvSpPr txBox="1">
              <a:spLocks noChangeArrowheads="1"/>
            </p:cNvSpPr>
            <p:nvPr/>
          </p:nvSpPr>
          <p:spPr bwMode="auto">
            <a:xfrm>
              <a:off x="2830429" y="4972050"/>
              <a:ext cx="6655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Image</a:t>
              </a:r>
            </a:p>
          </p:txBody>
        </p:sp>
        <p:grpSp>
          <p:nvGrpSpPr>
            <p:cNvPr id="37" name="Group 36"/>
            <p:cNvGrpSpPr/>
            <p:nvPr/>
          </p:nvGrpSpPr>
          <p:grpSpPr>
            <a:xfrm>
              <a:off x="1287379" y="4514850"/>
              <a:ext cx="1257300" cy="899130"/>
              <a:chOff x="1716505" y="4876800"/>
              <a:chExt cx="1676400" cy="1198839"/>
            </a:xfrm>
          </p:grpSpPr>
          <p:sp>
            <p:nvSpPr>
              <p:cNvPr id="32" name="Text Box 41"/>
              <p:cNvSpPr txBox="1">
                <a:spLocks noChangeArrowheads="1"/>
              </p:cNvSpPr>
              <p:nvPr/>
            </p:nvSpPr>
            <p:spPr bwMode="auto">
              <a:xfrm>
                <a:off x="1716505" y="5029200"/>
                <a:ext cx="1676400" cy="104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Mental</a:t>
                </a:r>
              </a:p>
              <a:p>
                <a:r>
                  <a:rPr lang="en-US" sz="1500" dirty="0"/>
                  <a:t>image</a:t>
                </a:r>
              </a:p>
              <a:p>
                <a:r>
                  <a:rPr lang="en-US" sz="1500" dirty="0"/>
                  <a:t>of reality</a:t>
                </a:r>
              </a:p>
            </p:txBody>
          </p:sp>
          <p:pic>
            <p:nvPicPr>
              <p:cNvPr id="33" name="Picture 42" descr="MCBS01890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0905" y="4876800"/>
                <a:ext cx="6191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Text Box 43"/>
            <p:cNvSpPr txBox="1">
              <a:spLocks noChangeArrowheads="1"/>
            </p:cNvSpPr>
            <p:nvPr/>
          </p:nvSpPr>
          <p:spPr bwMode="auto">
            <a:xfrm>
              <a:off x="6830929" y="4857750"/>
              <a:ext cx="5597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Map</a:t>
              </a:r>
            </a:p>
          </p:txBody>
        </p:sp>
      </p:grpSp>
      <p:sp>
        <p:nvSpPr>
          <p:cNvPr id="39" name="Slide Number Placeholder 38"/>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4008474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75000"/>
                  </a:schemeClr>
                </a:solidFill>
                <a:latin typeface="Cambria" panose="02040503050406030204" pitchFamily="18" charset="0"/>
                <a:ea typeface="Cambria" panose="02040503050406030204" pitchFamily="18" charset="0"/>
              </a:rPr>
              <a:t>Spatial data visualization</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457200" y="1447800"/>
            <a:ext cx="8229600" cy="5029200"/>
          </a:xfrm>
        </p:spPr>
        <p:txBody>
          <a:bodyPr>
            <a:normAutofit/>
          </a:bodyPr>
          <a:lstStyle/>
          <a:p>
            <a:pPr algn="just">
              <a:lnSpc>
                <a:spcPct val="80000"/>
              </a:lnSpc>
              <a:buClr>
                <a:schemeClr val="accent1">
                  <a:lumMod val="75000"/>
                </a:schemeClr>
              </a:buClr>
            </a:pPr>
            <a:r>
              <a:rPr lang="en-US" sz="2800" dirty="0" smtClean="0">
                <a:latin typeface="+mj-lt"/>
              </a:rPr>
              <a:t>Visualization is considered as the </a:t>
            </a:r>
            <a:r>
              <a:rPr lang="en-US" b="1" dirty="0" smtClean="0">
                <a:latin typeface="+mj-lt"/>
              </a:rPr>
              <a:t>translation or conversion</a:t>
            </a:r>
            <a:r>
              <a:rPr lang="en-US" sz="2800" dirty="0" smtClean="0">
                <a:latin typeface="+mj-lt"/>
              </a:rPr>
              <a:t> of  spatial data from a database into graphics.</a:t>
            </a:r>
            <a:endParaRPr lang="en-GB" sz="2800" dirty="0" smtClean="0">
              <a:latin typeface="+mj-lt"/>
            </a:endParaRPr>
          </a:p>
          <a:p>
            <a:pPr algn="just">
              <a:lnSpc>
                <a:spcPct val="80000"/>
              </a:lnSpc>
              <a:buClr>
                <a:schemeClr val="accent1">
                  <a:lumMod val="75000"/>
                </a:schemeClr>
              </a:buClr>
            </a:pPr>
            <a:r>
              <a:rPr lang="en-GB" sz="2800" dirty="0" smtClean="0">
                <a:latin typeface="+mj-lt"/>
              </a:rPr>
              <a:t>GIS as a </a:t>
            </a:r>
            <a:r>
              <a:rPr lang="en-GB" sz="2800" b="1" dirty="0" smtClean="0">
                <a:latin typeface="+mj-lt"/>
              </a:rPr>
              <a:t>visualization tool</a:t>
            </a:r>
            <a:r>
              <a:rPr lang="en-GB" sz="2800" dirty="0" smtClean="0">
                <a:latin typeface="+mj-lt"/>
              </a:rPr>
              <a:t>, are most </a:t>
            </a:r>
            <a:r>
              <a:rPr lang="en-GB" sz="2800" b="1" dirty="0" smtClean="0">
                <a:latin typeface="+mj-lt"/>
              </a:rPr>
              <a:t>effective in communicating spatial data</a:t>
            </a:r>
            <a:r>
              <a:rPr lang="en-GB" sz="2800" dirty="0" smtClean="0">
                <a:latin typeface="+mj-lt"/>
              </a:rPr>
              <a:t>, whether the emphasis is on the location or the distribution of the spatial pattern.</a:t>
            </a:r>
          </a:p>
          <a:p>
            <a:pPr algn="just">
              <a:lnSpc>
                <a:spcPct val="80000"/>
              </a:lnSpc>
              <a:buClr>
                <a:schemeClr val="accent1">
                  <a:lumMod val="75000"/>
                </a:schemeClr>
              </a:buClr>
            </a:pPr>
            <a:r>
              <a:rPr lang="en-GB" sz="2800" dirty="0" smtClean="0">
                <a:latin typeface="+mj-lt"/>
              </a:rPr>
              <a:t>Mostly the end results are generated as soft copy products on the screen of the computer monitor, dynamic visualization via internet on the web or hard copy paper map using a printer or plotter.</a:t>
            </a:r>
          </a:p>
          <a:p>
            <a:pPr algn="just">
              <a:lnSpc>
                <a:spcPct val="80000"/>
              </a:lnSpc>
              <a:buClr>
                <a:schemeClr val="accent1">
                  <a:lumMod val="75000"/>
                </a:schemeClr>
              </a:buClr>
            </a:pPr>
            <a:endParaRPr lang="en-GB" sz="2800" dirty="0" smtClean="0">
              <a:latin typeface="+mj-lt"/>
            </a:endParaRPr>
          </a:p>
          <a:p>
            <a:pPr algn="just"/>
            <a:endParaRPr lang="en-US" sz="2800" dirty="0">
              <a:latin typeface="+mj-lt"/>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pPr>
              <a:defRPr/>
            </a:pPr>
            <a:r>
              <a:rPr lang="en-US" dirty="0" smtClean="0"/>
              <a:t>GIS output is most often in the form of a map, and as such, can benefit from principles of cartographic design developed in cartography regarding:</a:t>
            </a:r>
          </a:p>
          <a:p>
            <a:pPr marL="1085850" indent="-457200">
              <a:defRPr/>
            </a:pPr>
            <a:r>
              <a:rPr lang="en-US" dirty="0" smtClean="0"/>
              <a:t>Graphical excellence</a:t>
            </a:r>
          </a:p>
          <a:p>
            <a:pPr marL="1085850" indent="-457200">
              <a:defRPr/>
            </a:pPr>
            <a:r>
              <a:rPr lang="en-US" dirty="0" smtClean="0"/>
              <a:t>Principles of map design</a:t>
            </a:r>
          </a:p>
          <a:p>
            <a:pPr>
              <a:defRPr/>
            </a:pPr>
            <a:r>
              <a:rPr lang="en-US" dirty="0" smtClean="0"/>
              <a:t>Remember –”</a:t>
            </a:r>
            <a:r>
              <a:rPr lang="en-US" b="1" dirty="0" smtClean="0">
                <a:solidFill>
                  <a:schemeClr val="accent1">
                    <a:lumMod val="75000"/>
                  </a:schemeClr>
                </a:solidFill>
              </a:rPr>
              <a:t>Computers do not make good or bad maps – cartographers do!”</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Spatial data visualization</a:t>
            </a:r>
          </a:p>
        </p:txBody>
      </p:sp>
      <p:pic>
        <p:nvPicPr>
          <p:cNvPr id="352259" name="Picture 2"/>
          <p:cNvPicPr>
            <a:picLocks noChangeAspect="1" noChangeArrowheads="1"/>
          </p:cNvPicPr>
          <p:nvPr/>
        </p:nvPicPr>
        <p:blipFill>
          <a:blip r:embed="rId2"/>
          <a:srcRect l="23750" t="28000" r="21249" b="10001"/>
          <a:stretch>
            <a:fillRect/>
          </a:stretch>
        </p:blipFill>
        <p:spPr bwMode="auto">
          <a:xfrm>
            <a:off x="1066800" y="1676400"/>
            <a:ext cx="6858000" cy="4832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1070</Words>
  <Application>Microsoft Office PowerPoint</Application>
  <PresentationFormat>On-screen Show (4:3)</PresentationFormat>
  <Paragraphs>222</Paragraphs>
  <Slides>39</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Book Antiqua</vt:lpstr>
      <vt:lpstr>Calibri</vt:lpstr>
      <vt:lpstr>Cambria</vt:lpstr>
      <vt:lpstr>Comic Sans MS</vt:lpstr>
      <vt:lpstr>Times New Roman</vt:lpstr>
      <vt:lpstr>Wingdings</vt:lpstr>
      <vt:lpstr>Wingdings 3</vt:lpstr>
      <vt:lpstr>Office Theme</vt:lpstr>
      <vt:lpstr>GIS Output</vt:lpstr>
      <vt:lpstr>PowerPoint Presentation</vt:lpstr>
      <vt:lpstr>PowerPoint Presentation</vt:lpstr>
      <vt:lpstr>PowerPoint Presentation</vt:lpstr>
      <vt:lpstr>Steps of GIS</vt:lpstr>
      <vt:lpstr>PowerPoint Presentation</vt:lpstr>
      <vt:lpstr>Spatial data visualization</vt:lpstr>
      <vt:lpstr>PowerPoint Presentation</vt:lpstr>
      <vt:lpstr>Spatial data visualization</vt:lpstr>
      <vt:lpstr>How to say what to whom and is it effective?</vt:lpstr>
      <vt:lpstr>PowerPoint Presentation</vt:lpstr>
      <vt:lpstr>PowerPoint Presentation</vt:lpstr>
      <vt:lpstr>PowerPoint Presentation</vt:lpstr>
      <vt:lpstr>Basic Spatial components</vt:lpstr>
      <vt:lpstr>Bertin’s visual variables (1967)</vt:lpstr>
      <vt:lpstr>Perception properties and visual variables</vt:lpstr>
      <vt:lpstr>PowerPoint Presentation</vt:lpstr>
      <vt:lpstr>Chorochromatic maps</vt:lpstr>
      <vt:lpstr>Choropleth maps</vt:lpstr>
      <vt:lpstr>Isoline maps</vt:lpstr>
      <vt:lpstr>Isopleths maps</vt:lpstr>
      <vt:lpstr>Proportional point symbol map</vt:lpstr>
      <vt:lpstr>Proportional pie graphs</vt:lpstr>
      <vt:lpstr>Prism map (stepped statistical surface)</vt:lpstr>
      <vt:lpstr>Flowline map</vt:lpstr>
      <vt:lpstr>Flowline map</vt:lpstr>
      <vt:lpstr>Dot density maps</vt:lpstr>
      <vt:lpstr>3D map visualization</vt:lpstr>
      <vt:lpstr>Time Mapping</vt:lpstr>
      <vt:lpstr>Urban Growth mapping</vt:lpstr>
      <vt:lpstr>2D, 3D &amp; 4D Mapping</vt:lpstr>
      <vt:lpstr>PowerPoint Presentation</vt:lpstr>
      <vt:lpstr>Map Layout</vt:lpstr>
      <vt:lpstr>Basic Map Elements</vt:lpstr>
      <vt:lpstr>Basic Map Elements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Survey Course 2068/69 Spatial Data Visualization</dc:title>
  <dc:creator>Pravesh Yagol Shrestha</dc:creator>
  <cp:lastModifiedBy>Mahesh Thapa</cp:lastModifiedBy>
  <cp:revision>90</cp:revision>
  <dcterms:created xsi:type="dcterms:W3CDTF">2006-08-16T00:00:00Z</dcterms:created>
  <dcterms:modified xsi:type="dcterms:W3CDTF">2020-12-20T03:05:59Z</dcterms:modified>
</cp:coreProperties>
</file>